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7" r:id="rId2"/>
    <p:sldId id="259" r:id="rId3"/>
    <p:sldId id="268" r:id="rId4"/>
    <p:sldId id="271" r:id="rId5"/>
    <p:sldId id="272" r:id="rId6"/>
    <p:sldId id="262" r:id="rId7"/>
    <p:sldId id="273" r:id="rId8"/>
    <p:sldId id="274" r:id="rId9"/>
    <p:sldId id="275" r:id="rId10"/>
    <p:sldId id="277" r:id="rId11"/>
    <p:sldId id="276" r:id="rId12"/>
    <p:sldId id="278" r:id="rId13"/>
    <p:sldId id="279" r:id="rId14"/>
    <p:sldId id="281" r:id="rId15"/>
    <p:sldId id="280" r:id="rId16"/>
    <p:sldId id="282" r:id="rId17"/>
    <p:sldId id="283" r:id="rId18"/>
    <p:sldId id="284" r:id="rId19"/>
    <p:sldId id="285" r:id="rId20"/>
    <p:sldId id="286" r:id="rId21"/>
    <p:sldId id="287" r:id="rId22"/>
    <p:sldId id="289" r:id="rId23"/>
    <p:sldId id="288" r:id="rId24"/>
    <p:sldId id="290" r:id="rId25"/>
    <p:sldId id="291" r:id="rId26"/>
    <p:sldId id="292" r:id="rId27"/>
    <p:sldId id="293" r:id="rId28"/>
    <p:sldId id="29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9">
          <p15:clr>
            <a:srgbClr val="A4A3A4"/>
          </p15:clr>
        </p15:guide>
        <p15:guide id="2" orient="horz" pos="921">
          <p15:clr>
            <a:srgbClr val="A4A3A4"/>
          </p15:clr>
        </p15:guide>
        <p15:guide id="3" orient="horz" pos="2069">
          <p15:clr>
            <a:srgbClr val="A4A3A4"/>
          </p15:clr>
        </p15:guide>
        <p15:guide id="4" orient="horz" pos="2387">
          <p15:clr>
            <a:srgbClr val="A4A3A4"/>
          </p15:clr>
        </p15:guide>
        <p15:guide id="5" orient="horz" pos="1344">
          <p15:clr>
            <a:srgbClr val="A4A3A4"/>
          </p15:clr>
        </p15:guide>
        <p15:guide id="6" orient="horz" pos="1573">
          <p15:clr>
            <a:srgbClr val="A4A3A4"/>
          </p15:clr>
        </p15:guide>
        <p15:guide id="7" pos="2653">
          <p15:clr>
            <a:srgbClr val="A4A3A4"/>
          </p15:clr>
        </p15:guide>
        <p15:guide id="8" pos="340">
          <p15:clr>
            <a:srgbClr val="A4A3A4"/>
          </p15:clr>
        </p15:guide>
        <p15:guide id="9" pos="5419">
          <p15:clr>
            <a:srgbClr val="A4A3A4"/>
          </p15:clr>
        </p15:guide>
        <p15:guide id="10" pos="3107">
          <p15:clr>
            <a:srgbClr val="A4A3A4"/>
          </p15:clr>
        </p15:guide>
        <p15:guide id="11"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36C2"/>
    <a:srgbClr val="CF1D5F"/>
    <a:srgbClr val="CC3366"/>
    <a:srgbClr val="FF3399"/>
    <a:srgbClr val="48C2C5"/>
    <a:srgbClr val="2CC6BF"/>
    <a:srgbClr val="003464"/>
    <a:srgbClr val="2CBDB7"/>
    <a:srgbClr val="BFBFBF"/>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69" autoAdjust="0"/>
    <p:restoredTop sz="98479" autoAdjust="0"/>
  </p:normalViewPr>
  <p:slideViewPr>
    <p:cSldViewPr showGuides="1">
      <p:cViewPr varScale="1">
        <p:scale>
          <a:sx n="106" d="100"/>
          <a:sy n="106" d="100"/>
        </p:scale>
        <p:origin x="1752" y="114"/>
      </p:cViewPr>
      <p:guideLst>
        <p:guide orient="horz" pos="3839"/>
        <p:guide orient="horz" pos="921"/>
        <p:guide orient="horz" pos="2069"/>
        <p:guide orient="horz" pos="2387"/>
        <p:guide orient="horz" pos="1344"/>
        <p:guide orient="horz" pos="1573"/>
        <p:guide pos="2653"/>
        <p:guide pos="340"/>
        <p:guide pos="5419"/>
        <p:guide pos="3107"/>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fs\g\PAINUNIT\Data\Care%20search\xcel%20version%20of%202009-2011.csv"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legend>
      <c:legendPos val="b"/>
      <c:overlay val="0"/>
      <c:txPr>
        <a:bodyPr/>
        <a:lstStyle/>
        <a:p>
          <a:pPr>
            <a:defRPr b="0" i="0">
              <a:latin typeface="Gill Sans Light"/>
              <a:cs typeface="Gill Sans Light"/>
            </a:defRPr>
          </a:pPr>
          <a:endParaRPr lang="en-US"/>
        </a:p>
      </c:txPr>
    </c:legend>
    <c:plotVisOnly val="1"/>
    <c:dispBlanksAs val="gap"/>
    <c:showDLblsOverMax val="0"/>
  </c:chart>
  <c:spPr>
    <a:ln>
      <a:solidFill>
        <a:srgbClr val="BFBFBF"/>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[xcel version of 2009-2011.csv]Sheet1!PivotTable2</c:name>
    <c:fmtId val="-1"/>
  </c:pivotSource>
  <c:chart>
    <c:autoTitleDeleted val="1"/>
    <c:pivotFmts>
      <c:pivotFmt>
        <c:idx val="0"/>
        <c:marker>
          <c:symbol val="none"/>
        </c:marker>
        <c:dLbl>
          <c:idx val="0"/>
          <c:spPr/>
          <c:txPr>
            <a:bodyPr/>
            <a:lstStyle/>
            <a:p>
              <a:pPr>
                <a:defRPr b="1"/>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dLbl>
          <c:idx val="0"/>
          <c:layout>
            <c:manualLayout>
              <c:x val="-0.14914238845144401"/>
              <c:y val="1.45607319918344E-2"/>
            </c:manualLayout>
          </c:layout>
          <c:showLegendKey val="0"/>
          <c:showVal val="0"/>
          <c:showCatName val="1"/>
          <c:showSerName val="0"/>
          <c:showPercent val="1"/>
          <c:showBubbleSize val="0"/>
          <c:extLst>
            <c:ext xmlns:c15="http://schemas.microsoft.com/office/drawing/2012/chart" uri="{CE6537A1-D6FC-4f65-9D91-7224C49458BB}"/>
          </c:extLst>
        </c:dLbl>
      </c:pivotFmt>
      <c:pivotFmt>
        <c:idx val="2"/>
        <c:dLbl>
          <c:idx val="0"/>
          <c:layout>
            <c:manualLayout>
              <c:x val="-0.11255916447944"/>
              <c:y val="7.3616579177602795E-2"/>
            </c:manualLayout>
          </c:layout>
          <c:showLegendKey val="0"/>
          <c:showVal val="0"/>
          <c:showCatName val="1"/>
          <c:showSerName val="0"/>
          <c:showPercent val="1"/>
          <c:showBubbleSize val="0"/>
          <c:extLst>
            <c:ext xmlns:c15="http://schemas.microsoft.com/office/drawing/2012/chart" uri="{CE6537A1-D6FC-4f65-9D91-7224C49458BB}"/>
          </c:extLst>
        </c:dLbl>
      </c:pivotFmt>
      <c:pivotFmt>
        <c:idx val="3"/>
        <c:dLbl>
          <c:idx val="0"/>
          <c:layout>
            <c:manualLayout>
              <c:x val="0.27381222659667498"/>
              <c:y val="7.6554753572470102E-2"/>
            </c:manualLayout>
          </c:layout>
          <c:showLegendKey val="0"/>
          <c:showVal val="0"/>
          <c:showCatName val="1"/>
          <c:showSerName val="0"/>
          <c:showPercent val="1"/>
          <c:showBubbleSize val="0"/>
          <c:extLst>
            <c:ext xmlns:c15="http://schemas.microsoft.com/office/drawing/2012/chart" uri="{CE6537A1-D6FC-4f65-9D91-7224C49458BB}"/>
          </c:extLst>
        </c:dLbl>
      </c:pivotFmt>
      <c:pivotFmt>
        <c:idx val="4"/>
        <c:dLbl>
          <c:idx val="0"/>
          <c:layout>
            <c:manualLayout>
              <c:x val="-0.196076443569554"/>
              <c:y val="-0.29960629921259802"/>
            </c:manualLayout>
          </c:layout>
          <c:showLegendKey val="0"/>
          <c:showVal val="0"/>
          <c:showCatName val="1"/>
          <c:showSerName val="0"/>
          <c:showPercent val="1"/>
          <c:showBubbleSize val="0"/>
          <c:extLst>
            <c:ext xmlns:c15="http://schemas.microsoft.com/office/drawing/2012/chart" uri="{CE6537A1-D6FC-4f65-9D91-7224C49458BB}"/>
          </c:extLst>
        </c:dLbl>
      </c:pivotFmt>
      <c:pivotFmt>
        <c:idx val="5"/>
        <c:dLbl>
          <c:idx val="0"/>
          <c:tx>
            <c:rich>
              <a:bodyPr/>
              <a:lstStyle/>
              <a:p>
                <a:r>
                  <a:rPr lang="en-US" sz="900"/>
                  <a:t>Gastrointestinal</a:t>
                </a:r>
                <a:r>
                  <a:rPr lang="en-US"/>
                  <a:t>
1%</a:t>
                </a:r>
              </a:p>
            </c:rich>
          </c:tx>
          <c:showLegendKey val="0"/>
          <c:showVal val="0"/>
          <c:showCatName val="1"/>
          <c:showSerName val="0"/>
          <c:showPercent val="1"/>
          <c:showBubbleSize val="0"/>
          <c:extLst>
            <c:ext xmlns:c15="http://schemas.microsoft.com/office/drawing/2012/chart" uri="{CE6537A1-D6FC-4f65-9D91-7224C49458BB}"/>
          </c:extLst>
        </c:dLbl>
      </c:pivotFmt>
      <c:pivotFmt>
        <c:idx val="6"/>
        <c:marker>
          <c:symbol val="none"/>
        </c:marker>
        <c:dLbl>
          <c:idx val="0"/>
          <c:spPr/>
          <c:txPr>
            <a:bodyPr/>
            <a:lstStyle/>
            <a:p>
              <a:pPr>
                <a:defRPr b="1"/>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7"/>
        <c:dLbl>
          <c:idx val="0"/>
          <c:layout>
            <c:manualLayout>
              <c:x val="-0.14914238845144401"/>
              <c:y val="1.45607319918344E-2"/>
            </c:manualLayout>
          </c:layout>
          <c:showLegendKey val="0"/>
          <c:showVal val="0"/>
          <c:showCatName val="1"/>
          <c:showSerName val="0"/>
          <c:showPercent val="1"/>
          <c:showBubbleSize val="0"/>
          <c:extLst>
            <c:ext xmlns:c15="http://schemas.microsoft.com/office/drawing/2012/chart" uri="{CE6537A1-D6FC-4f65-9D91-7224C49458BB}"/>
          </c:extLst>
        </c:dLbl>
      </c:pivotFmt>
      <c:pivotFmt>
        <c:idx val="8"/>
        <c:dLbl>
          <c:idx val="0"/>
          <c:tx>
            <c:rich>
              <a:bodyPr/>
              <a:lstStyle/>
              <a:p>
                <a:r>
                  <a:rPr lang="en-US" sz="900"/>
                  <a:t>Gastrointestinal</a:t>
                </a:r>
                <a:r>
                  <a:rPr lang="en-US"/>
                  <a:t>
1%</a:t>
                </a:r>
              </a:p>
            </c:rich>
          </c:tx>
          <c:showLegendKey val="0"/>
          <c:showVal val="0"/>
          <c:showCatName val="1"/>
          <c:showSerName val="0"/>
          <c:showPercent val="1"/>
          <c:showBubbleSize val="0"/>
          <c:extLst>
            <c:ext xmlns:c15="http://schemas.microsoft.com/office/drawing/2012/chart" uri="{CE6537A1-D6FC-4f65-9D91-7224C49458BB}"/>
          </c:extLst>
        </c:dLbl>
      </c:pivotFmt>
      <c:pivotFmt>
        <c:idx val="9"/>
        <c:dLbl>
          <c:idx val="0"/>
          <c:layout>
            <c:manualLayout>
              <c:x val="-0.11255916447944"/>
              <c:y val="7.3616579177602795E-2"/>
            </c:manualLayout>
          </c:layout>
          <c:showLegendKey val="0"/>
          <c:showVal val="0"/>
          <c:showCatName val="1"/>
          <c:showSerName val="0"/>
          <c:showPercent val="1"/>
          <c:showBubbleSize val="0"/>
          <c:extLst>
            <c:ext xmlns:c15="http://schemas.microsoft.com/office/drawing/2012/chart" uri="{CE6537A1-D6FC-4f65-9D91-7224C49458BB}"/>
          </c:extLst>
        </c:dLbl>
      </c:pivotFmt>
      <c:pivotFmt>
        <c:idx val="10"/>
        <c:dLbl>
          <c:idx val="0"/>
          <c:layout>
            <c:manualLayout>
              <c:x val="-0.196076443569554"/>
              <c:y val="-0.29960629921259802"/>
            </c:manualLayout>
          </c:layout>
          <c:showLegendKey val="0"/>
          <c:showVal val="0"/>
          <c:showCatName val="1"/>
          <c:showSerName val="0"/>
          <c:showPercent val="1"/>
          <c:showBubbleSize val="0"/>
          <c:extLst>
            <c:ext xmlns:c15="http://schemas.microsoft.com/office/drawing/2012/chart" uri="{CE6537A1-D6FC-4f65-9D91-7224C49458BB}"/>
          </c:extLst>
        </c:dLbl>
      </c:pivotFmt>
      <c:pivotFmt>
        <c:idx val="11"/>
        <c:dLbl>
          <c:idx val="0"/>
          <c:layout>
            <c:manualLayout>
              <c:x val="0.27381222659667498"/>
              <c:y val="7.6554753572470102E-2"/>
            </c:manualLayout>
          </c:layout>
          <c:showLegendKey val="0"/>
          <c:showVal val="0"/>
          <c:showCatName val="1"/>
          <c:showSerName val="0"/>
          <c:showPercent val="1"/>
          <c:showBubbleSize val="0"/>
          <c:extLst>
            <c:ext xmlns:c15="http://schemas.microsoft.com/office/drawing/2012/chart" uri="{CE6537A1-D6FC-4f65-9D91-7224C49458BB}"/>
          </c:extLst>
        </c:dLbl>
      </c:pivotFmt>
      <c:pivotFmt>
        <c:idx val="12"/>
        <c:marker>
          <c:symbol val="none"/>
        </c:marker>
        <c:dLbl>
          <c:idx val="0"/>
          <c:spPr/>
          <c:txPr>
            <a:bodyPr/>
            <a:lstStyle/>
            <a:p>
              <a:pPr>
                <a:defRPr b="1"/>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3"/>
        <c:dLbl>
          <c:idx val="0"/>
          <c:layout>
            <c:manualLayout>
              <c:x val="-0.14914238845144401"/>
              <c:y val="1.45607319918344E-2"/>
            </c:manualLayout>
          </c:layout>
          <c:showLegendKey val="0"/>
          <c:showVal val="0"/>
          <c:showCatName val="1"/>
          <c:showSerName val="0"/>
          <c:showPercent val="1"/>
          <c:showBubbleSize val="0"/>
          <c:extLst>
            <c:ext xmlns:c15="http://schemas.microsoft.com/office/drawing/2012/chart" uri="{CE6537A1-D6FC-4f65-9D91-7224C49458BB}"/>
          </c:extLst>
        </c:dLbl>
      </c:pivotFmt>
      <c:pivotFmt>
        <c:idx val="14"/>
        <c:dLbl>
          <c:idx val="0"/>
          <c:tx>
            <c:rich>
              <a:bodyPr/>
              <a:lstStyle/>
              <a:p>
                <a:r>
                  <a:rPr lang="en-US" sz="900"/>
                  <a:t>Gastrointestinal</a:t>
                </a:r>
                <a:r>
                  <a:rPr lang="en-US"/>
                  <a:t>
1%</a:t>
                </a:r>
              </a:p>
            </c:rich>
          </c:tx>
          <c:showLegendKey val="0"/>
          <c:showVal val="0"/>
          <c:showCatName val="1"/>
          <c:showSerName val="0"/>
          <c:showPercent val="1"/>
          <c:showBubbleSize val="0"/>
          <c:extLst>
            <c:ext xmlns:c15="http://schemas.microsoft.com/office/drawing/2012/chart" uri="{CE6537A1-D6FC-4f65-9D91-7224C49458BB}"/>
          </c:extLst>
        </c:dLbl>
      </c:pivotFmt>
      <c:pivotFmt>
        <c:idx val="15"/>
        <c:dLbl>
          <c:idx val="0"/>
          <c:layout>
            <c:manualLayout>
              <c:x val="-0.11255916447944"/>
              <c:y val="7.3616579177602795E-2"/>
            </c:manualLayout>
          </c:layout>
          <c:showLegendKey val="0"/>
          <c:showVal val="0"/>
          <c:showCatName val="1"/>
          <c:showSerName val="0"/>
          <c:showPercent val="1"/>
          <c:showBubbleSize val="0"/>
          <c:extLst>
            <c:ext xmlns:c15="http://schemas.microsoft.com/office/drawing/2012/chart" uri="{CE6537A1-D6FC-4f65-9D91-7224C49458BB}"/>
          </c:extLst>
        </c:dLbl>
      </c:pivotFmt>
      <c:pivotFmt>
        <c:idx val="16"/>
        <c:dLbl>
          <c:idx val="0"/>
          <c:layout>
            <c:manualLayout>
              <c:x val="-0.196076443569554"/>
              <c:y val="-0.29960629921259802"/>
            </c:manualLayout>
          </c:layout>
          <c:showLegendKey val="0"/>
          <c:showVal val="0"/>
          <c:showCatName val="1"/>
          <c:showSerName val="0"/>
          <c:showPercent val="1"/>
          <c:showBubbleSize val="0"/>
          <c:extLst>
            <c:ext xmlns:c15="http://schemas.microsoft.com/office/drawing/2012/chart" uri="{CE6537A1-D6FC-4f65-9D91-7224C49458BB}"/>
          </c:extLst>
        </c:dLbl>
      </c:pivotFmt>
      <c:pivotFmt>
        <c:idx val="17"/>
        <c:dLbl>
          <c:idx val="0"/>
          <c:layout>
            <c:manualLayout>
              <c:x val="0.27381222659667498"/>
              <c:y val="7.6554753572470102E-2"/>
            </c:manualLayout>
          </c:layout>
          <c:showLegendKey val="0"/>
          <c:showVal val="0"/>
          <c:showCatName val="1"/>
          <c:showSerName val="0"/>
          <c:showPercent val="1"/>
          <c:showBubbleSize val="0"/>
          <c:extLst>
            <c:ext xmlns:c15="http://schemas.microsoft.com/office/drawing/2012/chart" uri="{CE6537A1-D6FC-4f65-9D91-7224C49458BB}"/>
          </c:extLst>
        </c:dLbl>
      </c:pivotFmt>
    </c:pivotFmts>
    <c:view3D>
      <c:rotX val="30"/>
      <c:rotY val="0"/>
      <c:rAngAx val="0"/>
    </c:view3D>
    <c:floor>
      <c:thickness val="0"/>
    </c:floor>
    <c:sideWall>
      <c:thickness val="0"/>
    </c:sideWall>
    <c:backWall>
      <c:thickness val="0"/>
    </c:backWall>
    <c:plotArea>
      <c:layout/>
      <c:pie3DChart>
        <c:varyColors val="1"/>
        <c:ser>
          <c:idx val="0"/>
          <c:order val="0"/>
          <c:tx>
            <c:strRef>
              <c:f>Sheet1!$B$3</c:f>
              <c:strCache>
                <c:ptCount val="1"/>
                <c:pt idx="0">
                  <c:v>Total</c:v>
                </c:pt>
              </c:strCache>
            </c:strRef>
          </c:tx>
          <c:dPt>
            <c:idx val="0"/>
            <c:bubble3D val="0"/>
            <c:spPr>
              <a:solidFill>
                <a:schemeClr val="accent6">
                  <a:lumMod val="60000"/>
                  <a:lumOff val="40000"/>
                </a:schemeClr>
              </a:solidFill>
              <a:ln>
                <a:solidFill>
                  <a:schemeClr val="tx1"/>
                </a:solidFill>
              </a:ln>
            </c:spPr>
            <c:extLst>
              <c:ext xmlns:c16="http://schemas.microsoft.com/office/drawing/2014/chart" uri="{C3380CC4-5D6E-409C-BE32-E72D297353CC}">
                <c16:uniqueId val="{00000001-ECAD-4BC1-B151-1852DB4B8988}"/>
              </c:ext>
            </c:extLst>
          </c:dPt>
          <c:dPt>
            <c:idx val="2"/>
            <c:bubble3D val="0"/>
            <c:spPr>
              <a:solidFill>
                <a:schemeClr val="accent3">
                  <a:lumMod val="60000"/>
                  <a:lumOff val="40000"/>
                </a:schemeClr>
              </a:solidFill>
              <a:ln>
                <a:solidFill>
                  <a:schemeClr val="tx1"/>
                </a:solidFill>
              </a:ln>
            </c:spPr>
            <c:extLst>
              <c:ext xmlns:c16="http://schemas.microsoft.com/office/drawing/2014/chart" uri="{C3380CC4-5D6E-409C-BE32-E72D297353CC}">
                <c16:uniqueId val="{00000003-ECAD-4BC1-B151-1852DB4B8988}"/>
              </c:ext>
            </c:extLst>
          </c:dPt>
          <c:dPt>
            <c:idx val="3"/>
            <c:bubble3D val="0"/>
            <c:spPr>
              <a:solidFill>
                <a:schemeClr val="accent5"/>
              </a:solidFill>
              <a:ln>
                <a:solidFill>
                  <a:schemeClr val="tx1"/>
                </a:solidFill>
              </a:ln>
            </c:spPr>
            <c:extLst>
              <c:ext xmlns:c16="http://schemas.microsoft.com/office/drawing/2014/chart" uri="{C3380CC4-5D6E-409C-BE32-E72D297353CC}">
                <c16:uniqueId val="{00000005-ECAD-4BC1-B151-1852DB4B8988}"/>
              </c:ext>
            </c:extLst>
          </c:dPt>
          <c:dPt>
            <c:idx val="4"/>
            <c:bubble3D val="0"/>
            <c:spPr>
              <a:solidFill>
                <a:schemeClr val="accent2">
                  <a:lumMod val="20000"/>
                  <a:lumOff val="80000"/>
                </a:schemeClr>
              </a:solidFill>
              <a:ln>
                <a:solidFill>
                  <a:schemeClr val="tx1"/>
                </a:solidFill>
              </a:ln>
            </c:spPr>
            <c:extLst>
              <c:ext xmlns:c16="http://schemas.microsoft.com/office/drawing/2014/chart" uri="{C3380CC4-5D6E-409C-BE32-E72D297353CC}">
                <c16:uniqueId val="{00000007-ECAD-4BC1-B151-1852DB4B8988}"/>
              </c:ext>
            </c:extLst>
          </c:dPt>
          <c:dPt>
            <c:idx val="5"/>
            <c:bubble3D val="0"/>
            <c:spPr>
              <a:solidFill>
                <a:schemeClr val="accent4">
                  <a:lumMod val="60000"/>
                  <a:lumOff val="40000"/>
                </a:schemeClr>
              </a:solidFill>
              <a:ln>
                <a:solidFill>
                  <a:schemeClr val="tx1"/>
                </a:solidFill>
              </a:ln>
            </c:spPr>
            <c:extLst>
              <c:ext xmlns:c16="http://schemas.microsoft.com/office/drawing/2014/chart" uri="{C3380CC4-5D6E-409C-BE32-E72D297353CC}">
                <c16:uniqueId val="{00000009-ECAD-4BC1-B151-1852DB4B8988}"/>
              </c:ext>
            </c:extLst>
          </c:dPt>
          <c:dLbls>
            <c:dLbl>
              <c:idx val="0"/>
              <c:layout>
                <c:manualLayout>
                  <c:x val="-0.12887811089221815"/>
                  <c:y val="7.644303138431242E-3"/>
                </c:manualLayout>
              </c:layout>
              <c:tx>
                <c:rich>
                  <a:bodyPr/>
                  <a:lstStyle/>
                  <a:p>
                    <a:r>
                      <a:rPr lang="en-US" sz="1000" dirty="0"/>
                      <a:t>Cardio</a:t>
                    </a:r>
                  </a:p>
                  <a:p>
                    <a:r>
                      <a:rPr lang="en-US" sz="1000" dirty="0"/>
                      <a:t>vascular
6%</a:t>
                    </a:r>
                    <a:endParaRPr lang="en-US" dirty="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CAD-4BC1-B151-1852DB4B8988}"/>
                </c:ext>
              </c:extLst>
            </c:dLbl>
            <c:dLbl>
              <c:idx val="1"/>
              <c:layout>
                <c:manualLayout>
                  <c:x val="-3.7176199148161226E-2"/>
                  <c:y val="1.408857621484323E-2"/>
                </c:manualLayout>
              </c:layout>
              <c:tx>
                <c:rich>
                  <a:bodyPr/>
                  <a:lstStyle/>
                  <a:p>
                    <a:r>
                      <a:rPr lang="en-US" sz="1000" dirty="0"/>
                      <a:t>Gastro</a:t>
                    </a:r>
                  </a:p>
                  <a:p>
                    <a:r>
                      <a:rPr lang="en-US" sz="1000" dirty="0"/>
                      <a:t>intestinal
1%</a:t>
                    </a:r>
                    <a:endParaRPr lang="en-US" dirty="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A-ECAD-4BC1-B151-1852DB4B8988}"/>
                </c:ext>
              </c:extLst>
            </c:dLbl>
            <c:dLbl>
              <c:idx val="2"/>
              <c:layout>
                <c:manualLayout>
                  <c:x val="2.5912578024942453E-2"/>
                  <c:y val="-2.464323136209266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CAD-4BC1-B151-1852DB4B8988}"/>
                </c:ext>
              </c:extLst>
            </c:dLbl>
            <c:dLbl>
              <c:idx val="4"/>
              <c:layout>
                <c:manualLayout>
                  <c:x val="-0.2197178656375387"/>
                  <c:y val="-0.1993182674691919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CAD-4BC1-B151-1852DB4B8988}"/>
                </c:ext>
              </c:extLst>
            </c:dLbl>
            <c:dLbl>
              <c:idx val="5"/>
              <c:delete val="1"/>
              <c:extLst>
                <c:ext xmlns:c15="http://schemas.microsoft.com/office/drawing/2012/chart" uri="{CE6537A1-D6FC-4f65-9D91-7224C49458BB}"/>
                <c:ext xmlns:c16="http://schemas.microsoft.com/office/drawing/2014/chart" uri="{C3380CC4-5D6E-409C-BE32-E72D297353CC}">
                  <c16:uniqueId val="{00000009-ECAD-4BC1-B151-1852DB4B8988}"/>
                </c:ext>
              </c:extLst>
            </c:dLbl>
            <c:spPr>
              <a:noFill/>
              <a:ln>
                <a:noFill/>
              </a:ln>
              <a:effectLst/>
            </c:spPr>
            <c:txPr>
              <a:bodyPr/>
              <a:lstStyle/>
              <a:p>
                <a:pPr>
                  <a:defRPr sz="1000" b="1"/>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Sheet1!$A$4:$A$10</c:f>
              <c:strCache>
                <c:ptCount val="6"/>
                <c:pt idx="0">
                  <c:v>Cardiovascular</c:v>
                </c:pt>
                <c:pt idx="1">
                  <c:v>Gastrointestinal</c:v>
                </c:pt>
                <c:pt idx="2">
                  <c:v>Genetics</c:v>
                </c:pt>
                <c:pt idx="3">
                  <c:v>Metabolic</c:v>
                </c:pt>
                <c:pt idx="4">
                  <c:v>Neurology</c:v>
                </c:pt>
                <c:pt idx="5">
                  <c:v>Oncology</c:v>
                </c:pt>
              </c:strCache>
            </c:strRef>
          </c:cat>
          <c:val>
            <c:numRef>
              <c:f>Sheet1!$B$4:$B$10</c:f>
              <c:numCache>
                <c:formatCode>General</c:formatCode>
                <c:ptCount val="6"/>
                <c:pt idx="0">
                  <c:v>4</c:v>
                </c:pt>
                <c:pt idx="1">
                  <c:v>1</c:v>
                </c:pt>
                <c:pt idx="2">
                  <c:v>6</c:v>
                </c:pt>
                <c:pt idx="3">
                  <c:v>10</c:v>
                </c:pt>
                <c:pt idx="4">
                  <c:v>14</c:v>
                </c:pt>
                <c:pt idx="5">
                  <c:v>32</c:v>
                </c:pt>
              </c:numCache>
            </c:numRef>
          </c:val>
          <c:extLst>
            <c:ext xmlns:c16="http://schemas.microsoft.com/office/drawing/2014/chart" uri="{C3380CC4-5D6E-409C-BE32-E72D297353CC}">
              <c16:uniqueId val="{0000000B-ECAD-4BC1-B151-1852DB4B8988}"/>
            </c:ext>
          </c:extLst>
        </c:ser>
        <c:dLbls>
          <c:showLegendKey val="0"/>
          <c:showVal val="0"/>
          <c:showCatName val="1"/>
          <c:showSerName val="0"/>
          <c:showPercent val="1"/>
          <c:showBubbleSize val="0"/>
          <c:showLeaderLines val="1"/>
        </c:dLbls>
      </c:pie3DChart>
    </c:plotArea>
    <c:plotVisOnly val="1"/>
    <c:dispBlanksAs val="zero"/>
    <c:showDLblsOverMax val="0"/>
  </c:chart>
  <c:spPr>
    <a:solidFill>
      <a:srgbClr val="48C2C5"/>
    </a:solidFill>
    <a:ln>
      <a:solidFill>
        <a:srgbClr val="7030A0"/>
      </a:solidFill>
    </a:ln>
  </c:spPr>
  <c:externalData r:id="rId1">
    <c:autoUpdate val="0"/>
  </c:externalData>
  <c:userShapes r:id="rId2"/>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legend>
      <c:legendPos val="b"/>
      <c:overlay val="0"/>
      <c:txPr>
        <a:bodyPr/>
        <a:lstStyle/>
        <a:p>
          <a:pPr>
            <a:defRPr b="0" i="0">
              <a:latin typeface="Gill Sans Light"/>
              <a:cs typeface="Gill Sans Light"/>
            </a:defRPr>
          </a:pPr>
          <a:endParaRPr lang="en-US"/>
        </a:p>
      </c:txPr>
    </c:legend>
    <c:plotVisOnly val="1"/>
    <c:dispBlanksAs val="gap"/>
    <c:showDLblsOverMax val="0"/>
  </c:chart>
  <c:spPr>
    <a:ln>
      <a:solidFill>
        <a:srgbClr val="BFBFBF"/>
      </a:solidFill>
    </a:ln>
  </c:spPr>
  <c:txPr>
    <a:bodyPr/>
    <a:lstStyle/>
    <a:p>
      <a:pPr>
        <a:defRPr sz="1800"/>
      </a:pPr>
      <a:endParaRPr lang="en-US"/>
    </a:p>
  </c:txPr>
  <c:externalData r:id="rId1">
    <c:autoUpdate val="0"/>
  </c:externalData>
  <c:userShapes r:id="rId2"/>
</c:chartSpace>
</file>

<file path=ppt/drawings/_rels/drawing2.xml.rels><?xml version="1.0" encoding="UTF-8" standalone="yes"?>
<Relationships xmlns="http://schemas.openxmlformats.org/package/2006/relationships"><Relationship Id="rId1" Type="http://schemas.openxmlformats.org/officeDocument/2006/relationships/image" Target="../media/image3.jpeg"/></Relationships>
</file>

<file path=ppt/drawings/drawing1.xml><?xml version="1.0" encoding="utf-8"?>
<c:userShapes xmlns:c="http://schemas.openxmlformats.org/drawingml/2006/chart">
  <cdr:relSizeAnchor xmlns:cdr="http://schemas.openxmlformats.org/drawingml/2006/chartDrawing">
    <cdr:from>
      <cdr:x>0.21064</cdr:x>
      <cdr:y>0.37255</cdr:y>
    </cdr:from>
    <cdr:to>
      <cdr:x>0.45381</cdr:x>
      <cdr:y>0.4902</cdr:y>
    </cdr:to>
    <cdr:sp macro="" textlink="">
      <cdr:nvSpPr>
        <cdr:cNvPr id="2" name="TextBox 1"/>
        <cdr:cNvSpPr txBox="1"/>
      </cdr:nvSpPr>
      <cdr:spPr>
        <a:xfrm xmlns:a="http://schemas.openxmlformats.org/drawingml/2006/main">
          <a:off x="792088" y="1368152"/>
          <a:ext cx="914400" cy="43204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AU" sz="1100" b="1" dirty="0"/>
            <a:t>   40-50%</a:t>
          </a:r>
        </a:p>
        <a:p xmlns:a="http://schemas.openxmlformats.org/drawingml/2006/main">
          <a:r>
            <a:rPr lang="en-AU" b="1" dirty="0"/>
            <a:t>malignancies</a:t>
          </a:r>
          <a:endParaRPr lang="en-AU"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1</cdr:y>
    </cdr:to>
    <cdr:pic>
      <cdr:nvPicPr>
        <cdr:cNvPr id="3" name="il_fi" descr="http://blog.bounceweb.com/wp-content/uploads/2009/01/animal-fun.jpg">
          <a:extLst xmlns:a="http://schemas.openxmlformats.org/drawingml/2006/main">
            <a:ext uri="{FF2B5EF4-FFF2-40B4-BE49-F238E27FC236}">
              <a16:creationId xmlns:a16="http://schemas.microsoft.com/office/drawing/2014/main" id="{CEC8171D-0B1D-4B44-A667-0769837D0D4E}"/>
            </a:ext>
          </a:extLst>
        </cdr:cNvPr>
        <cdr:cNvPicPr>
          <a:picLocks xmlns:a="http://schemas.openxmlformats.org/drawingml/2006/main" noChangeAspect="1" noChangeArrowheads="1"/>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a:xfrm xmlns:a="http://schemas.openxmlformats.org/drawingml/2006/main">
          <a:off x="0" y="0"/>
          <a:ext cx="3024013" cy="3311525"/>
        </a:xfrm>
        <a:prstGeom xmlns:a="http://schemas.openxmlformats.org/drawingml/2006/main" prst="rect">
          <a:avLst/>
        </a:prstGeom>
        <a:noFill xmlns:a="http://schemas.openxmlformats.org/drawingml/2006/main"/>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F66EA5-BADC-384F-8B8F-8DDB60BB707E}" type="datetime1">
              <a:rPr lang="en-AU" smtClean="0"/>
              <a:t>21/03/2019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3371C2-69B4-B446-B8E7-75FEE1881EFA}" type="slidenum">
              <a:rPr lang="en-US" smtClean="0"/>
              <a:t>‹#›</a:t>
            </a:fld>
            <a:endParaRPr lang="en-US"/>
          </a:p>
        </p:txBody>
      </p:sp>
    </p:spTree>
    <p:extLst>
      <p:ext uri="{BB962C8B-B14F-4D97-AF65-F5344CB8AC3E}">
        <p14:creationId xmlns:p14="http://schemas.microsoft.com/office/powerpoint/2010/main" val="10053256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E0A27-4F30-D045-9399-33C67250F311}" type="datetime1">
              <a:rPr lang="en-AU" smtClean="0"/>
              <a:t>21/03/2019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411C54-FB26-7443-9CC2-ADEE73F643AD}" type="slidenum">
              <a:rPr lang="en-US" smtClean="0"/>
              <a:t>‹#›</a:t>
            </a:fld>
            <a:endParaRPr lang="en-US"/>
          </a:p>
        </p:txBody>
      </p:sp>
    </p:spTree>
    <p:extLst>
      <p:ext uri="{BB962C8B-B14F-4D97-AF65-F5344CB8AC3E}">
        <p14:creationId xmlns:p14="http://schemas.microsoft.com/office/powerpoint/2010/main" val="7716485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18"/>
          <p:cNvSpPr>
            <a:spLocks noGrp="1" noChangeArrowheads="1"/>
          </p:cNvSpPr>
          <p:nvPr>
            <p:ph type="ctrTitle"/>
          </p:nvPr>
        </p:nvSpPr>
        <p:spPr>
          <a:xfrm>
            <a:off x="558800" y="1663700"/>
            <a:ext cx="8053388" cy="1465263"/>
          </a:xfrm>
        </p:spPr>
        <p:txBody>
          <a:bodyPr tIns="45720" bIns="45720"/>
          <a:lstStyle>
            <a:lvl1pPr algn="l">
              <a:lnSpc>
                <a:spcPts val="5200"/>
              </a:lnSpc>
              <a:defRPr sz="5900" b="0" i="0">
                <a:solidFill>
                  <a:srgbClr val="1A3561"/>
                </a:solidFill>
                <a:latin typeface="Gill Sans"/>
                <a:cs typeface="Gill Sans"/>
              </a:defRPr>
            </a:lvl1pPr>
          </a:lstStyle>
          <a:p>
            <a:r>
              <a:rPr lang="en-US"/>
              <a:t>Click to edit Master title style</a:t>
            </a:r>
            <a:endParaRPr lang="en-AU" dirty="0"/>
          </a:p>
        </p:txBody>
      </p:sp>
      <p:sp>
        <p:nvSpPr>
          <p:cNvPr id="8" name="Rectangle 19"/>
          <p:cNvSpPr>
            <a:spLocks noGrp="1" noChangeArrowheads="1"/>
          </p:cNvSpPr>
          <p:nvPr>
            <p:ph type="subTitle" idx="1"/>
          </p:nvPr>
        </p:nvSpPr>
        <p:spPr>
          <a:xfrm>
            <a:off x="556486" y="3289300"/>
            <a:ext cx="8047962" cy="715764"/>
          </a:xfrm>
        </p:spPr>
        <p:txBody>
          <a:bodyPr tIns="45720" bIns="45720"/>
          <a:lstStyle>
            <a:lvl1pPr marL="0" indent="0" algn="l">
              <a:buClr>
                <a:schemeClr val="bg1"/>
              </a:buClr>
              <a:buSzTx/>
              <a:buFont typeface="Arial Unicode MS" pitchFamily="34" charset="-128"/>
              <a:buNone/>
              <a:defRPr sz="2600" b="0" i="0">
                <a:solidFill>
                  <a:srgbClr val="1A3561"/>
                </a:solidFill>
                <a:latin typeface="Gill Sans Light"/>
                <a:cs typeface="Gill Sans Light"/>
              </a:defRPr>
            </a:lvl1pPr>
          </a:lstStyle>
          <a:p>
            <a:r>
              <a:rPr lang="en-US"/>
              <a:t>Click to edit Master subtitle style</a:t>
            </a:r>
            <a:endParaRPr lang="en-AU" dirty="0"/>
          </a:p>
        </p:txBody>
      </p:sp>
      <p:sp>
        <p:nvSpPr>
          <p:cNvPr id="10" name="Text Placeholder 6"/>
          <p:cNvSpPr>
            <a:spLocks noGrp="1"/>
          </p:cNvSpPr>
          <p:nvPr>
            <p:ph type="body" sz="quarter" idx="11"/>
          </p:nvPr>
        </p:nvSpPr>
        <p:spPr>
          <a:xfrm>
            <a:off x="548788" y="5060032"/>
            <a:ext cx="8055660" cy="457200"/>
          </a:xfrm>
        </p:spPr>
        <p:txBody>
          <a:bodyPr/>
          <a:lstStyle>
            <a:lvl1pPr marL="0" indent="0">
              <a:buFontTx/>
              <a:buNone/>
              <a:defRPr sz="2000" b="0" i="0">
                <a:solidFill>
                  <a:srgbClr val="CF1D5F"/>
                </a:solidFill>
                <a:latin typeface="Gill Sans Light"/>
                <a:cs typeface="Gill Sans Light"/>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p:txBody>
      </p:sp>
      <p:cxnSp>
        <p:nvCxnSpPr>
          <p:cNvPr id="11" name="Straight Connector 10"/>
          <p:cNvCxnSpPr/>
          <p:nvPr userDrawn="1"/>
        </p:nvCxnSpPr>
        <p:spPr>
          <a:xfrm>
            <a:off x="539552" y="4021997"/>
            <a:ext cx="8064896" cy="0"/>
          </a:xfrm>
          <a:prstGeom prst="line">
            <a:avLst/>
          </a:prstGeom>
          <a:ln w="19050">
            <a:solidFill>
              <a:srgbClr val="1A3561"/>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7"/>
          <p:cNvSpPr>
            <a:spLocks noGrp="1"/>
          </p:cNvSpPr>
          <p:nvPr>
            <p:ph type="sldNum" sz="quarter" idx="4"/>
          </p:nvPr>
        </p:nvSpPr>
        <p:spPr>
          <a:xfrm>
            <a:off x="6553200" y="6356350"/>
            <a:ext cx="20512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a:p>
        </p:txBody>
      </p:sp>
    </p:spTree>
    <p:extLst>
      <p:ext uri="{BB962C8B-B14F-4D97-AF65-F5344CB8AC3E}">
        <p14:creationId xmlns:p14="http://schemas.microsoft.com/office/powerpoint/2010/main" val="154734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49" y="1471613"/>
            <a:ext cx="8062913" cy="648072"/>
          </a:xfrm>
        </p:spPr>
        <p:txBody>
          <a:bodyPr lIns="108000"/>
          <a:lstStyle>
            <a:lvl1pPr algn="l">
              <a:defRPr sz="2800" b="0" i="0">
                <a:solidFill>
                  <a:srgbClr val="1A3561"/>
                </a:solidFill>
                <a:latin typeface="Gill Sans"/>
                <a:cs typeface="Gill Sans"/>
              </a:defRPr>
            </a:lvl1pPr>
          </a:lstStyle>
          <a:p>
            <a:r>
              <a:rPr lang="en-US"/>
              <a:t>Click to edit Master title style</a:t>
            </a:r>
            <a:endParaRPr lang="en-GB" dirty="0"/>
          </a:p>
        </p:txBody>
      </p:sp>
      <p:sp>
        <p:nvSpPr>
          <p:cNvPr id="9" name="Content Placeholder 7"/>
          <p:cNvSpPr>
            <a:spLocks noGrp="1"/>
          </p:cNvSpPr>
          <p:nvPr>
            <p:ph sz="quarter" idx="10"/>
          </p:nvPr>
        </p:nvSpPr>
        <p:spPr>
          <a:xfrm>
            <a:off x="543984" y="2514600"/>
            <a:ext cx="8045980" cy="3561763"/>
          </a:xfrm>
        </p:spPr>
        <p:txBody>
          <a:bodyPr/>
          <a:lstStyle>
            <a:lvl1pPr marL="0" indent="0">
              <a:lnSpc>
                <a:spcPct val="100000"/>
              </a:lnSpc>
              <a:spcBef>
                <a:spcPts val="0"/>
              </a:spcBef>
              <a:spcAft>
                <a:spcPts val="600"/>
              </a:spcAft>
              <a:buNone/>
              <a:defRPr sz="1800" b="0" i="0">
                <a:latin typeface="Gill Sans Light"/>
                <a:cs typeface="Gill Sans Light"/>
              </a:defRPr>
            </a:lvl1pPr>
            <a:lvl2pPr marL="180000" indent="-180000">
              <a:lnSpc>
                <a:spcPct val="100000"/>
              </a:lnSpc>
              <a:spcBef>
                <a:spcPts val="0"/>
              </a:spcBef>
              <a:spcAft>
                <a:spcPts val="600"/>
              </a:spcAft>
              <a:buClr>
                <a:srgbClr val="1A3561"/>
              </a:buClr>
              <a:buFont typeface="Arial" pitchFamily="34" charset="0"/>
              <a:buChar char="•"/>
              <a:defRPr sz="1800" b="0" i="0">
                <a:latin typeface="Gill Sans Light"/>
                <a:cs typeface="Gill Sans Light"/>
              </a:defRPr>
            </a:lvl2pPr>
            <a:lvl3pPr marL="360000" indent="-180000">
              <a:lnSpc>
                <a:spcPct val="100000"/>
              </a:lnSpc>
              <a:spcBef>
                <a:spcPts val="0"/>
              </a:spcBef>
              <a:spcAft>
                <a:spcPts val="600"/>
              </a:spcAft>
              <a:buClr>
                <a:srgbClr val="CF1D5F"/>
              </a:buClr>
              <a:buSzPct val="100000"/>
              <a:buFont typeface="Arial"/>
              <a:buChar char="•"/>
              <a:defRPr sz="1800" b="0" i="0">
                <a:latin typeface="Gill Sans Light"/>
                <a:cs typeface="Gill Sans Light"/>
              </a:defRPr>
            </a:lvl3pPr>
            <a:lvl4pPr marL="0" indent="0">
              <a:lnSpc>
                <a:spcPct val="100000"/>
              </a:lnSpc>
              <a:spcBef>
                <a:spcPts val="300"/>
              </a:spcBef>
              <a:spcAft>
                <a:spcPts val="600"/>
              </a:spcAft>
              <a:buNone/>
              <a:defRPr sz="1800" b="0" i="0" baseline="0">
                <a:solidFill>
                  <a:srgbClr val="CF1D5F"/>
                </a:solidFill>
                <a:latin typeface="Gill Sans"/>
                <a:cs typeface="Gill Sans"/>
              </a:defRPr>
            </a:lvl4pPr>
            <a:lvl5pPr marL="0" indent="0">
              <a:lnSpc>
                <a:spcPct val="100000"/>
              </a:lnSpc>
              <a:spcBef>
                <a:spcPts val="0"/>
              </a:spcBef>
              <a:spcAft>
                <a:spcPts val="600"/>
              </a:spcAft>
              <a:buNone/>
              <a:defRPr sz="1800" b="0" i="0" baseline="0">
                <a:solidFill>
                  <a:srgbClr val="2CBDB7"/>
                </a:solidFill>
                <a:latin typeface="Gill Sans Light"/>
                <a:cs typeface="Gill Sans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10" name="Straight Connector 9"/>
          <p:cNvCxnSpPr/>
          <p:nvPr userDrawn="1"/>
        </p:nvCxnSpPr>
        <p:spPr>
          <a:xfrm>
            <a:off x="539552" y="2132856"/>
            <a:ext cx="8064896" cy="0"/>
          </a:xfrm>
          <a:prstGeom prst="line">
            <a:avLst/>
          </a:prstGeom>
          <a:ln w="19050">
            <a:solidFill>
              <a:srgbClr val="1A3561"/>
            </a:solidFill>
          </a:ln>
          <a:effectLst/>
        </p:spPr>
        <p:style>
          <a:lnRef idx="2">
            <a:schemeClr val="accent1"/>
          </a:lnRef>
          <a:fillRef idx="0">
            <a:schemeClr val="accent1"/>
          </a:fillRef>
          <a:effectRef idx="1">
            <a:schemeClr val="accent1"/>
          </a:effectRef>
          <a:fontRef idx="minor">
            <a:schemeClr val="tx1"/>
          </a:fontRef>
        </p:style>
      </p:cxnSp>
      <p:sp>
        <p:nvSpPr>
          <p:cNvPr id="11" name="Slide Number Placeholder 7"/>
          <p:cNvSpPr>
            <a:spLocks noGrp="1"/>
          </p:cNvSpPr>
          <p:nvPr>
            <p:ph type="sldNum" sz="quarter" idx="4"/>
          </p:nvPr>
        </p:nvSpPr>
        <p:spPr>
          <a:xfrm>
            <a:off x="6553200" y="6356350"/>
            <a:ext cx="20512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a:p>
        </p:txBody>
      </p:sp>
    </p:spTree>
    <p:extLst>
      <p:ext uri="{BB962C8B-B14F-4D97-AF65-F5344CB8AC3E}">
        <p14:creationId xmlns:p14="http://schemas.microsoft.com/office/powerpoint/2010/main" val="42068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539750" y="1471613"/>
            <a:ext cx="8062913" cy="648072"/>
          </a:xfrm>
        </p:spPr>
        <p:txBody>
          <a:bodyPr lIns="108000"/>
          <a:lstStyle>
            <a:lvl1pPr algn="l">
              <a:defRPr sz="2800" b="0" i="0">
                <a:solidFill>
                  <a:srgbClr val="1A3561"/>
                </a:solidFill>
                <a:latin typeface="Gill Sans"/>
                <a:cs typeface="Gill Sans"/>
              </a:defRPr>
            </a:lvl1pPr>
          </a:lstStyle>
          <a:p>
            <a:r>
              <a:rPr lang="en-US"/>
              <a:t>Click to edit Master title style</a:t>
            </a:r>
            <a:endParaRPr lang="en-GB" dirty="0"/>
          </a:p>
        </p:txBody>
      </p:sp>
      <p:sp>
        <p:nvSpPr>
          <p:cNvPr id="15" name="Content Placeholder 7"/>
          <p:cNvSpPr>
            <a:spLocks noGrp="1"/>
          </p:cNvSpPr>
          <p:nvPr>
            <p:ph sz="quarter" idx="12"/>
          </p:nvPr>
        </p:nvSpPr>
        <p:spPr>
          <a:xfrm>
            <a:off x="539750" y="2497139"/>
            <a:ext cx="3671888" cy="3596158"/>
          </a:xfrm>
        </p:spPr>
        <p:txBody>
          <a:bodyPr/>
          <a:lstStyle>
            <a:lvl1pPr marL="0" indent="0">
              <a:lnSpc>
                <a:spcPct val="100000"/>
              </a:lnSpc>
              <a:spcBef>
                <a:spcPts val="0"/>
              </a:spcBef>
              <a:spcAft>
                <a:spcPts val="600"/>
              </a:spcAft>
              <a:buNone/>
              <a:defRPr sz="1800" b="0" i="0">
                <a:latin typeface="Gill Sans Light"/>
                <a:cs typeface="Gill Sans Light"/>
              </a:defRPr>
            </a:lvl1pPr>
            <a:lvl2pPr marL="180000" indent="-180000">
              <a:lnSpc>
                <a:spcPct val="100000"/>
              </a:lnSpc>
              <a:spcBef>
                <a:spcPts val="0"/>
              </a:spcBef>
              <a:spcAft>
                <a:spcPts val="600"/>
              </a:spcAft>
              <a:buClr>
                <a:srgbClr val="1A3561"/>
              </a:buClr>
              <a:buFont typeface="Arial" pitchFamily="34" charset="0"/>
              <a:buChar char="•"/>
              <a:defRPr sz="1800" b="0" i="0">
                <a:latin typeface="Gill Sans Light"/>
                <a:cs typeface="Gill Sans Light"/>
              </a:defRPr>
            </a:lvl2pPr>
            <a:lvl3pPr marL="360000" indent="-180000">
              <a:lnSpc>
                <a:spcPct val="100000"/>
              </a:lnSpc>
              <a:spcBef>
                <a:spcPts val="0"/>
              </a:spcBef>
              <a:spcAft>
                <a:spcPts val="600"/>
              </a:spcAft>
              <a:buClr>
                <a:srgbClr val="CF1D5F"/>
              </a:buClr>
              <a:buSzPct val="100000"/>
              <a:buFont typeface="Arial"/>
              <a:buChar char="•"/>
              <a:defRPr sz="1800" b="0" i="0">
                <a:latin typeface="Gill Sans Light"/>
                <a:cs typeface="Gill Sans Light"/>
              </a:defRPr>
            </a:lvl3pPr>
            <a:lvl4pPr marL="0" indent="0">
              <a:lnSpc>
                <a:spcPct val="100000"/>
              </a:lnSpc>
              <a:spcBef>
                <a:spcPts val="300"/>
              </a:spcBef>
              <a:spcAft>
                <a:spcPts val="600"/>
              </a:spcAft>
              <a:buNone/>
              <a:defRPr sz="1800" b="0" i="0" baseline="0">
                <a:solidFill>
                  <a:srgbClr val="CF1D5F"/>
                </a:solidFill>
                <a:latin typeface="Gill Sans"/>
                <a:cs typeface="Gill Sans"/>
              </a:defRPr>
            </a:lvl4pPr>
            <a:lvl5pPr marL="0" indent="0">
              <a:lnSpc>
                <a:spcPct val="100000"/>
              </a:lnSpc>
              <a:spcBef>
                <a:spcPts val="0"/>
              </a:spcBef>
              <a:spcAft>
                <a:spcPts val="600"/>
              </a:spcAft>
              <a:buNone/>
              <a:defRPr sz="1800" b="0" i="0" baseline="0">
                <a:solidFill>
                  <a:srgbClr val="2CBDB7"/>
                </a:solidFill>
                <a:latin typeface="Gill Sans Light"/>
                <a:cs typeface="Gill Sans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Content Placeholder 7"/>
          <p:cNvSpPr>
            <a:spLocks noGrp="1"/>
          </p:cNvSpPr>
          <p:nvPr>
            <p:ph sz="quarter" idx="13"/>
          </p:nvPr>
        </p:nvSpPr>
        <p:spPr>
          <a:xfrm>
            <a:off x="4932363" y="2497138"/>
            <a:ext cx="3670300" cy="3596157"/>
          </a:xfrm>
        </p:spPr>
        <p:txBody>
          <a:bodyPr/>
          <a:lstStyle>
            <a:lvl1pPr marL="0" indent="0">
              <a:lnSpc>
                <a:spcPct val="100000"/>
              </a:lnSpc>
              <a:spcBef>
                <a:spcPts val="0"/>
              </a:spcBef>
              <a:spcAft>
                <a:spcPts val="600"/>
              </a:spcAft>
              <a:buNone/>
              <a:defRPr sz="1800" b="0" i="0">
                <a:latin typeface="Gill Sans Light"/>
                <a:cs typeface="Gill Sans Light"/>
              </a:defRPr>
            </a:lvl1pPr>
            <a:lvl2pPr marL="180000" indent="-180000">
              <a:lnSpc>
                <a:spcPct val="100000"/>
              </a:lnSpc>
              <a:spcBef>
                <a:spcPts val="0"/>
              </a:spcBef>
              <a:spcAft>
                <a:spcPts val="600"/>
              </a:spcAft>
              <a:buClr>
                <a:srgbClr val="1A3561"/>
              </a:buClr>
              <a:buFont typeface="Arial" pitchFamily="34" charset="0"/>
              <a:buChar char="•"/>
              <a:defRPr sz="1800" b="0" i="0">
                <a:latin typeface="Gill Sans Light"/>
                <a:cs typeface="Gill Sans Light"/>
              </a:defRPr>
            </a:lvl2pPr>
            <a:lvl3pPr marL="360000" indent="-180000">
              <a:lnSpc>
                <a:spcPct val="100000"/>
              </a:lnSpc>
              <a:spcBef>
                <a:spcPts val="0"/>
              </a:spcBef>
              <a:spcAft>
                <a:spcPts val="600"/>
              </a:spcAft>
              <a:buClr>
                <a:srgbClr val="CF1D5F"/>
              </a:buClr>
              <a:buSzPct val="100000"/>
              <a:buFont typeface="Arial"/>
              <a:buChar char="•"/>
              <a:defRPr sz="1800" b="0" i="0">
                <a:latin typeface="Gill Sans Light"/>
                <a:cs typeface="Gill Sans Light"/>
              </a:defRPr>
            </a:lvl3pPr>
            <a:lvl4pPr marL="0" indent="0">
              <a:lnSpc>
                <a:spcPct val="100000"/>
              </a:lnSpc>
              <a:spcBef>
                <a:spcPts val="300"/>
              </a:spcBef>
              <a:spcAft>
                <a:spcPts val="600"/>
              </a:spcAft>
              <a:buNone/>
              <a:defRPr sz="1800" b="0" i="0" baseline="0">
                <a:solidFill>
                  <a:srgbClr val="CF1D5F"/>
                </a:solidFill>
                <a:latin typeface="Gill Sans"/>
                <a:cs typeface="Gill Sans"/>
              </a:defRPr>
            </a:lvl4pPr>
            <a:lvl5pPr marL="0" indent="0">
              <a:lnSpc>
                <a:spcPct val="100000"/>
              </a:lnSpc>
              <a:spcBef>
                <a:spcPts val="0"/>
              </a:spcBef>
              <a:spcAft>
                <a:spcPts val="600"/>
              </a:spcAft>
              <a:buNone/>
              <a:defRPr sz="1800" b="0" i="0" baseline="0">
                <a:solidFill>
                  <a:srgbClr val="2CBDB7"/>
                </a:solidFill>
                <a:latin typeface="Gill Sans Light"/>
                <a:cs typeface="Gill Sans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8" name="Straight Connector 7"/>
          <p:cNvCxnSpPr/>
          <p:nvPr userDrawn="1"/>
        </p:nvCxnSpPr>
        <p:spPr>
          <a:xfrm>
            <a:off x="539552" y="2132856"/>
            <a:ext cx="8064896" cy="0"/>
          </a:xfrm>
          <a:prstGeom prst="line">
            <a:avLst/>
          </a:prstGeom>
          <a:ln w="19050">
            <a:solidFill>
              <a:srgbClr val="1A3561"/>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7"/>
          <p:cNvSpPr>
            <a:spLocks noGrp="1"/>
          </p:cNvSpPr>
          <p:nvPr>
            <p:ph type="sldNum" sz="quarter" idx="4"/>
          </p:nvPr>
        </p:nvSpPr>
        <p:spPr>
          <a:xfrm>
            <a:off x="6553200" y="6356350"/>
            <a:ext cx="20512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dirty="0"/>
          </a:p>
        </p:txBody>
      </p:sp>
    </p:spTree>
    <p:extLst>
      <p:ext uri="{BB962C8B-B14F-4D97-AF65-F5344CB8AC3E}">
        <p14:creationId xmlns:p14="http://schemas.microsoft.com/office/powerpoint/2010/main" val="261092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9751" y="2364070"/>
            <a:ext cx="3671887" cy="364282"/>
          </a:xfrm>
        </p:spPr>
        <p:txBody>
          <a:bodyPr anchor="b">
            <a:noAutofit/>
          </a:bodyPr>
          <a:lstStyle>
            <a:lvl1pPr marL="0" indent="0">
              <a:buNone/>
              <a:defRPr sz="1800" b="0" i="0" u="none" baseline="0">
                <a:solidFill>
                  <a:srgbClr val="CF1D5F"/>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32363" y="2364070"/>
            <a:ext cx="3670300" cy="364282"/>
          </a:xfrm>
        </p:spPr>
        <p:txBody>
          <a:bodyPr anchor="b">
            <a:noAutofit/>
          </a:bodyPr>
          <a:lstStyle>
            <a:lvl1pPr marL="0" indent="0">
              <a:buNone/>
              <a:defRPr sz="1800" b="0" i="0" u="none">
                <a:solidFill>
                  <a:srgbClr val="CF1D5F"/>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itle 1"/>
          <p:cNvSpPr>
            <a:spLocks noGrp="1"/>
          </p:cNvSpPr>
          <p:nvPr>
            <p:ph type="title"/>
          </p:nvPr>
        </p:nvSpPr>
        <p:spPr>
          <a:xfrm>
            <a:off x="539750" y="1488917"/>
            <a:ext cx="8062913" cy="648072"/>
          </a:xfrm>
        </p:spPr>
        <p:txBody>
          <a:bodyPr lIns="108000"/>
          <a:lstStyle>
            <a:lvl1pPr algn="l">
              <a:defRPr sz="2800" b="0" i="0">
                <a:solidFill>
                  <a:srgbClr val="1A3561"/>
                </a:solidFill>
                <a:latin typeface="Gill Sans"/>
                <a:cs typeface="Gill Sans"/>
              </a:defRPr>
            </a:lvl1pPr>
          </a:lstStyle>
          <a:p>
            <a:r>
              <a:rPr lang="en-US"/>
              <a:t>Click to edit Master title style</a:t>
            </a:r>
            <a:endParaRPr lang="en-GB" dirty="0"/>
          </a:p>
        </p:txBody>
      </p:sp>
      <p:sp>
        <p:nvSpPr>
          <p:cNvPr id="15" name="Content Placeholder 7"/>
          <p:cNvSpPr>
            <a:spLocks noGrp="1"/>
          </p:cNvSpPr>
          <p:nvPr>
            <p:ph sz="quarter" idx="12"/>
          </p:nvPr>
        </p:nvSpPr>
        <p:spPr>
          <a:xfrm>
            <a:off x="539750" y="2780928"/>
            <a:ext cx="3671888" cy="3312368"/>
          </a:xfrm>
        </p:spPr>
        <p:txBody>
          <a:bodyPr/>
          <a:lstStyle>
            <a:lvl1pPr marL="0" indent="0">
              <a:lnSpc>
                <a:spcPct val="100000"/>
              </a:lnSpc>
              <a:spcBef>
                <a:spcPts val="0"/>
              </a:spcBef>
              <a:spcAft>
                <a:spcPts val="600"/>
              </a:spcAft>
              <a:buNone/>
              <a:defRPr sz="1800" b="0" i="0">
                <a:latin typeface="Gill Sans Light"/>
                <a:cs typeface="Gill Sans Light"/>
              </a:defRPr>
            </a:lvl1pPr>
            <a:lvl2pPr marL="180000" indent="-180000">
              <a:lnSpc>
                <a:spcPct val="100000"/>
              </a:lnSpc>
              <a:spcBef>
                <a:spcPts val="0"/>
              </a:spcBef>
              <a:spcAft>
                <a:spcPts val="600"/>
              </a:spcAft>
              <a:buClr>
                <a:srgbClr val="1A3561"/>
              </a:buClr>
              <a:buFont typeface="Arial" pitchFamily="34" charset="0"/>
              <a:buChar char="•"/>
              <a:defRPr sz="1800" b="0" i="0">
                <a:latin typeface="Gill Sans Light"/>
                <a:cs typeface="Gill Sans Light"/>
              </a:defRPr>
            </a:lvl2pPr>
            <a:lvl3pPr marL="360000" indent="-180000">
              <a:lnSpc>
                <a:spcPct val="100000"/>
              </a:lnSpc>
              <a:spcBef>
                <a:spcPts val="0"/>
              </a:spcBef>
              <a:spcAft>
                <a:spcPts val="600"/>
              </a:spcAft>
              <a:buClr>
                <a:srgbClr val="CF1D5F"/>
              </a:buClr>
              <a:buSzPct val="100000"/>
              <a:buFont typeface="Arial"/>
              <a:buChar char="•"/>
              <a:defRPr sz="1800" b="0" i="0">
                <a:latin typeface="Gill Sans Light"/>
                <a:cs typeface="Gill Sans Light"/>
              </a:defRPr>
            </a:lvl3pPr>
            <a:lvl4pPr marL="0" indent="0">
              <a:lnSpc>
                <a:spcPct val="100000"/>
              </a:lnSpc>
              <a:spcBef>
                <a:spcPts val="300"/>
              </a:spcBef>
              <a:spcAft>
                <a:spcPts val="600"/>
              </a:spcAft>
              <a:buNone/>
              <a:defRPr sz="1800" b="0" i="0" baseline="0">
                <a:solidFill>
                  <a:srgbClr val="CF1D5F"/>
                </a:solidFill>
                <a:latin typeface="Gill Sans"/>
                <a:cs typeface="Gill Sans"/>
              </a:defRPr>
            </a:lvl4pPr>
            <a:lvl5pPr marL="0" indent="0">
              <a:lnSpc>
                <a:spcPct val="100000"/>
              </a:lnSpc>
              <a:spcBef>
                <a:spcPts val="0"/>
              </a:spcBef>
              <a:spcAft>
                <a:spcPts val="600"/>
              </a:spcAft>
              <a:buNone/>
              <a:defRPr sz="1800" b="0" i="0" baseline="0">
                <a:solidFill>
                  <a:srgbClr val="2CBDB7"/>
                </a:solidFill>
                <a:latin typeface="Gill Sans Light"/>
                <a:cs typeface="Gill Sans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6" name="Content Placeholder 7"/>
          <p:cNvSpPr>
            <a:spLocks noGrp="1"/>
          </p:cNvSpPr>
          <p:nvPr>
            <p:ph sz="quarter" idx="13"/>
          </p:nvPr>
        </p:nvSpPr>
        <p:spPr>
          <a:xfrm>
            <a:off x="4932363" y="2780903"/>
            <a:ext cx="3670300" cy="3312368"/>
          </a:xfrm>
        </p:spPr>
        <p:txBody>
          <a:bodyPr/>
          <a:lstStyle>
            <a:lvl1pPr marL="0" indent="0">
              <a:lnSpc>
                <a:spcPct val="100000"/>
              </a:lnSpc>
              <a:spcBef>
                <a:spcPts val="0"/>
              </a:spcBef>
              <a:spcAft>
                <a:spcPts val="600"/>
              </a:spcAft>
              <a:buNone/>
              <a:defRPr sz="1800" b="0" i="0">
                <a:latin typeface="Gill Sans Light"/>
                <a:cs typeface="Gill Sans Light"/>
              </a:defRPr>
            </a:lvl1pPr>
            <a:lvl2pPr marL="180000" indent="-180000">
              <a:lnSpc>
                <a:spcPct val="100000"/>
              </a:lnSpc>
              <a:spcBef>
                <a:spcPts val="0"/>
              </a:spcBef>
              <a:spcAft>
                <a:spcPts val="600"/>
              </a:spcAft>
              <a:buClr>
                <a:srgbClr val="1A3561"/>
              </a:buClr>
              <a:buFont typeface="Arial" pitchFamily="34" charset="0"/>
              <a:buChar char="•"/>
              <a:defRPr sz="1800" b="0" i="0">
                <a:latin typeface="Gill Sans Light"/>
                <a:cs typeface="Gill Sans Light"/>
              </a:defRPr>
            </a:lvl2pPr>
            <a:lvl3pPr marL="360000" indent="-180000">
              <a:lnSpc>
                <a:spcPct val="100000"/>
              </a:lnSpc>
              <a:spcBef>
                <a:spcPts val="0"/>
              </a:spcBef>
              <a:spcAft>
                <a:spcPts val="600"/>
              </a:spcAft>
              <a:buClr>
                <a:srgbClr val="CF1D5F"/>
              </a:buClr>
              <a:buSzPct val="100000"/>
              <a:buFont typeface="Arial"/>
              <a:buChar char="•"/>
              <a:defRPr sz="1800" b="0" i="0">
                <a:latin typeface="Gill Sans Light"/>
                <a:cs typeface="Gill Sans Light"/>
              </a:defRPr>
            </a:lvl3pPr>
            <a:lvl4pPr marL="0" indent="0">
              <a:lnSpc>
                <a:spcPct val="100000"/>
              </a:lnSpc>
              <a:spcBef>
                <a:spcPts val="300"/>
              </a:spcBef>
              <a:spcAft>
                <a:spcPts val="600"/>
              </a:spcAft>
              <a:buNone/>
              <a:defRPr sz="1800" b="0" i="0" baseline="0">
                <a:solidFill>
                  <a:srgbClr val="CF1D5F"/>
                </a:solidFill>
                <a:latin typeface="Gill Sans"/>
                <a:cs typeface="Gill Sans"/>
              </a:defRPr>
            </a:lvl4pPr>
            <a:lvl5pPr marL="0" indent="0">
              <a:lnSpc>
                <a:spcPct val="100000"/>
              </a:lnSpc>
              <a:spcBef>
                <a:spcPts val="0"/>
              </a:spcBef>
              <a:spcAft>
                <a:spcPts val="600"/>
              </a:spcAft>
              <a:buNone/>
              <a:defRPr sz="1800" b="0" i="0" baseline="0">
                <a:solidFill>
                  <a:srgbClr val="2CBDB7"/>
                </a:solidFill>
                <a:latin typeface="Gill Sans Light"/>
                <a:cs typeface="Gill Sans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17" name="Straight Connector 16"/>
          <p:cNvCxnSpPr/>
          <p:nvPr userDrawn="1"/>
        </p:nvCxnSpPr>
        <p:spPr>
          <a:xfrm>
            <a:off x="539552" y="2132856"/>
            <a:ext cx="8064896" cy="0"/>
          </a:xfrm>
          <a:prstGeom prst="line">
            <a:avLst/>
          </a:prstGeom>
          <a:ln w="19050">
            <a:solidFill>
              <a:srgbClr val="1A3561"/>
            </a:solidFill>
          </a:ln>
          <a:effectLst/>
        </p:spPr>
        <p:style>
          <a:lnRef idx="2">
            <a:schemeClr val="accent1"/>
          </a:lnRef>
          <a:fillRef idx="0">
            <a:schemeClr val="accent1"/>
          </a:fillRef>
          <a:effectRef idx="1">
            <a:schemeClr val="accent1"/>
          </a:effectRef>
          <a:fontRef idx="minor">
            <a:schemeClr val="tx1"/>
          </a:fontRef>
        </p:style>
      </p:cxnSp>
      <p:sp>
        <p:nvSpPr>
          <p:cNvPr id="18" name="Slide Number Placeholder 7"/>
          <p:cNvSpPr>
            <a:spLocks noGrp="1"/>
          </p:cNvSpPr>
          <p:nvPr>
            <p:ph type="sldNum" sz="quarter" idx="4"/>
          </p:nvPr>
        </p:nvSpPr>
        <p:spPr>
          <a:xfrm>
            <a:off x="6553200" y="6356350"/>
            <a:ext cx="20512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a:p>
        </p:txBody>
      </p:sp>
    </p:spTree>
    <p:extLst>
      <p:ext uri="{BB962C8B-B14F-4D97-AF65-F5344CB8AC3E}">
        <p14:creationId xmlns:p14="http://schemas.microsoft.com/office/powerpoint/2010/main" val="347197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next to text">
    <p:spTree>
      <p:nvGrpSpPr>
        <p:cNvPr id="1" name=""/>
        <p:cNvGrpSpPr/>
        <p:nvPr/>
      </p:nvGrpSpPr>
      <p:grpSpPr>
        <a:xfrm>
          <a:off x="0" y="0"/>
          <a:ext cx="0" cy="0"/>
          <a:chOff x="0" y="0"/>
          <a:chExt cx="0" cy="0"/>
        </a:xfrm>
      </p:grpSpPr>
      <p:sp>
        <p:nvSpPr>
          <p:cNvPr id="7" name="Chart Placeholder 6"/>
          <p:cNvSpPr>
            <a:spLocks noGrp="1"/>
          </p:cNvSpPr>
          <p:nvPr>
            <p:ph type="chart" sz="quarter" idx="13"/>
          </p:nvPr>
        </p:nvSpPr>
        <p:spPr>
          <a:xfrm>
            <a:off x="539750" y="2497137"/>
            <a:ext cx="4032250" cy="3597276"/>
          </a:xfrm>
          <a:ln w="9525" cmpd="sng">
            <a:solidFill>
              <a:srgbClr val="BFBFBF"/>
            </a:solidFill>
          </a:ln>
        </p:spPr>
        <p:txBody>
          <a:bodyPr/>
          <a:lstStyle/>
          <a:p>
            <a:r>
              <a:rPr lang="en-US"/>
              <a:t>Click icon to add chart</a:t>
            </a:r>
            <a:endParaRPr lang="en-US" dirty="0"/>
          </a:p>
        </p:txBody>
      </p:sp>
      <p:sp>
        <p:nvSpPr>
          <p:cNvPr id="9" name="Title 1"/>
          <p:cNvSpPr>
            <a:spLocks noGrp="1"/>
          </p:cNvSpPr>
          <p:nvPr>
            <p:ph type="title"/>
          </p:nvPr>
        </p:nvSpPr>
        <p:spPr>
          <a:xfrm>
            <a:off x="539750" y="1471613"/>
            <a:ext cx="8062913" cy="648072"/>
          </a:xfrm>
        </p:spPr>
        <p:txBody>
          <a:bodyPr lIns="108000"/>
          <a:lstStyle>
            <a:lvl1pPr algn="l">
              <a:defRPr sz="2800" b="0" i="0">
                <a:solidFill>
                  <a:srgbClr val="1A3561"/>
                </a:solidFill>
                <a:latin typeface="Gill Sans"/>
                <a:cs typeface="Gill Sans"/>
              </a:defRPr>
            </a:lvl1pPr>
          </a:lstStyle>
          <a:p>
            <a:r>
              <a:rPr lang="en-US"/>
              <a:t>Click to edit Master title style</a:t>
            </a:r>
            <a:endParaRPr lang="en-GB" dirty="0"/>
          </a:p>
        </p:txBody>
      </p:sp>
      <p:sp>
        <p:nvSpPr>
          <p:cNvPr id="10" name="Content Placeholder 7"/>
          <p:cNvSpPr>
            <a:spLocks noGrp="1"/>
          </p:cNvSpPr>
          <p:nvPr>
            <p:ph sz="quarter" idx="12"/>
          </p:nvPr>
        </p:nvSpPr>
        <p:spPr>
          <a:xfrm>
            <a:off x="4932363" y="2497137"/>
            <a:ext cx="3670300" cy="3597276"/>
          </a:xfrm>
        </p:spPr>
        <p:txBody>
          <a:bodyPr/>
          <a:lstStyle>
            <a:lvl1pPr marL="0" indent="0">
              <a:lnSpc>
                <a:spcPct val="100000"/>
              </a:lnSpc>
              <a:spcBef>
                <a:spcPts val="0"/>
              </a:spcBef>
              <a:spcAft>
                <a:spcPts val="600"/>
              </a:spcAft>
              <a:buNone/>
              <a:defRPr sz="1800" b="0" i="0">
                <a:latin typeface="Gill Sans Light"/>
                <a:cs typeface="Gill Sans Light"/>
              </a:defRPr>
            </a:lvl1pPr>
            <a:lvl2pPr marL="180000" indent="-180000">
              <a:lnSpc>
                <a:spcPct val="100000"/>
              </a:lnSpc>
              <a:spcBef>
                <a:spcPts val="0"/>
              </a:spcBef>
              <a:spcAft>
                <a:spcPts val="600"/>
              </a:spcAft>
              <a:buClr>
                <a:srgbClr val="1A3561"/>
              </a:buClr>
              <a:buFont typeface="Arial" pitchFamily="34" charset="0"/>
              <a:buChar char="•"/>
              <a:defRPr sz="1800" b="0" i="0">
                <a:latin typeface="Gill Sans Light"/>
                <a:cs typeface="Gill Sans Light"/>
              </a:defRPr>
            </a:lvl2pPr>
            <a:lvl3pPr marL="360000" indent="-180000">
              <a:lnSpc>
                <a:spcPct val="100000"/>
              </a:lnSpc>
              <a:spcBef>
                <a:spcPts val="0"/>
              </a:spcBef>
              <a:spcAft>
                <a:spcPts val="600"/>
              </a:spcAft>
              <a:buClr>
                <a:srgbClr val="CF1D5F"/>
              </a:buClr>
              <a:buSzPct val="100000"/>
              <a:buFont typeface="Arial"/>
              <a:buChar char="•"/>
              <a:defRPr sz="1800" b="0" i="0">
                <a:latin typeface="Gill Sans Light"/>
                <a:cs typeface="Gill Sans Light"/>
              </a:defRPr>
            </a:lvl3pPr>
            <a:lvl4pPr marL="0" indent="0">
              <a:lnSpc>
                <a:spcPct val="100000"/>
              </a:lnSpc>
              <a:spcBef>
                <a:spcPts val="300"/>
              </a:spcBef>
              <a:spcAft>
                <a:spcPts val="600"/>
              </a:spcAft>
              <a:buNone/>
              <a:defRPr sz="1800" b="0" i="0" baseline="0">
                <a:solidFill>
                  <a:srgbClr val="CF1D5F"/>
                </a:solidFill>
                <a:latin typeface="Gill Sans"/>
                <a:cs typeface="Gill Sans"/>
              </a:defRPr>
            </a:lvl4pPr>
            <a:lvl5pPr marL="0" indent="0">
              <a:lnSpc>
                <a:spcPct val="100000"/>
              </a:lnSpc>
              <a:spcBef>
                <a:spcPts val="0"/>
              </a:spcBef>
              <a:spcAft>
                <a:spcPts val="600"/>
              </a:spcAft>
              <a:buNone/>
              <a:defRPr sz="1800" b="0" i="0" baseline="0">
                <a:solidFill>
                  <a:srgbClr val="2CBDB7"/>
                </a:solidFill>
                <a:latin typeface="Gill Sans Light"/>
                <a:cs typeface="Gill Sans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cxnSp>
        <p:nvCxnSpPr>
          <p:cNvPr id="13" name="Straight Connector 12"/>
          <p:cNvCxnSpPr/>
          <p:nvPr userDrawn="1"/>
        </p:nvCxnSpPr>
        <p:spPr>
          <a:xfrm>
            <a:off x="539552" y="2132856"/>
            <a:ext cx="8064896" cy="0"/>
          </a:xfrm>
          <a:prstGeom prst="line">
            <a:avLst/>
          </a:prstGeom>
          <a:ln w="19050">
            <a:solidFill>
              <a:srgbClr val="1A3561"/>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7"/>
          <p:cNvSpPr>
            <a:spLocks noGrp="1"/>
          </p:cNvSpPr>
          <p:nvPr>
            <p:ph type="sldNum" sz="quarter" idx="4"/>
          </p:nvPr>
        </p:nvSpPr>
        <p:spPr>
          <a:xfrm>
            <a:off x="6553200" y="6356350"/>
            <a:ext cx="20512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a:p>
        </p:txBody>
      </p:sp>
    </p:spTree>
    <p:extLst>
      <p:ext uri="{BB962C8B-B14F-4D97-AF65-F5344CB8AC3E}">
        <p14:creationId xmlns:p14="http://schemas.microsoft.com/office/powerpoint/2010/main" val="1806701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above text">
    <p:spTree>
      <p:nvGrpSpPr>
        <p:cNvPr id="1" name=""/>
        <p:cNvGrpSpPr/>
        <p:nvPr/>
      </p:nvGrpSpPr>
      <p:grpSpPr>
        <a:xfrm>
          <a:off x="0" y="0"/>
          <a:ext cx="0" cy="0"/>
          <a:chOff x="0" y="0"/>
          <a:chExt cx="0" cy="0"/>
        </a:xfrm>
      </p:grpSpPr>
      <p:sp>
        <p:nvSpPr>
          <p:cNvPr id="7" name="Chart Placeholder 6"/>
          <p:cNvSpPr>
            <a:spLocks noGrp="1"/>
          </p:cNvSpPr>
          <p:nvPr>
            <p:ph type="chart" sz="quarter" idx="13"/>
          </p:nvPr>
        </p:nvSpPr>
        <p:spPr>
          <a:xfrm>
            <a:off x="556684" y="2996952"/>
            <a:ext cx="8045980" cy="3097461"/>
          </a:xfrm>
          <a:ln>
            <a:noFill/>
          </a:ln>
        </p:spPr>
        <p:txBody>
          <a:bodyPr/>
          <a:lstStyle/>
          <a:p>
            <a:r>
              <a:rPr lang="en-US"/>
              <a:t>Click icon to add chart</a:t>
            </a:r>
            <a:endParaRPr lang="en-US" dirty="0"/>
          </a:p>
        </p:txBody>
      </p:sp>
      <p:sp>
        <p:nvSpPr>
          <p:cNvPr id="9" name="Title 1"/>
          <p:cNvSpPr>
            <a:spLocks noGrp="1"/>
          </p:cNvSpPr>
          <p:nvPr>
            <p:ph type="title"/>
          </p:nvPr>
        </p:nvSpPr>
        <p:spPr>
          <a:xfrm>
            <a:off x="556683" y="1485107"/>
            <a:ext cx="8047765" cy="648072"/>
          </a:xfrm>
        </p:spPr>
        <p:txBody>
          <a:bodyPr lIns="108000"/>
          <a:lstStyle>
            <a:lvl1pPr algn="l">
              <a:defRPr sz="2800">
                <a:solidFill>
                  <a:srgbClr val="1A3561"/>
                </a:solidFill>
              </a:defRPr>
            </a:lvl1pPr>
          </a:lstStyle>
          <a:p>
            <a:r>
              <a:rPr lang="en-US"/>
              <a:t>Click to edit Master title style</a:t>
            </a:r>
            <a:endParaRPr lang="en-GB" dirty="0"/>
          </a:p>
        </p:txBody>
      </p:sp>
      <p:sp>
        <p:nvSpPr>
          <p:cNvPr id="11" name="Text Placeholder 3"/>
          <p:cNvSpPr>
            <a:spLocks noGrp="1"/>
          </p:cNvSpPr>
          <p:nvPr>
            <p:ph type="body" sz="quarter" idx="15"/>
          </p:nvPr>
        </p:nvSpPr>
        <p:spPr>
          <a:xfrm>
            <a:off x="556683" y="2230721"/>
            <a:ext cx="8047765" cy="647700"/>
          </a:xfrm>
        </p:spPr>
        <p:txBody>
          <a:bodyPr tIns="0">
            <a:noAutofit/>
          </a:bodyPr>
          <a:lstStyle>
            <a:lvl1pPr marL="0" indent="0">
              <a:spcBef>
                <a:spcPts val="0"/>
              </a:spcBef>
              <a:spcAft>
                <a:spcPts val="600"/>
              </a:spcAft>
              <a:buNone/>
              <a:defRPr sz="1800" b="0" i="0">
                <a:solidFill>
                  <a:srgbClr val="CF1D5F"/>
                </a:solidFill>
                <a:latin typeface="Gill Sans"/>
                <a:cs typeface="Gill Sans"/>
              </a:defRPr>
            </a:lvl1pPr>
            <a:lvl2pPr marL="0" indent="0">
              <a:spcBef>
                <a:spcPts val="0"/>
              </a:spcBef>
              <a:spcAft>
                <a:spcPts val="0"/>
              </a:spcAft>
              <a:buNone/>
              <a:defRPr sz="1800" b="0" i="0">
                <a:latin typeface="Gill Sans Light"/>
                <a:cs typeface="Gill Sans Light"/>
              </a:defRPr>
            </a:lvl2pPr>
          </a:lstStyle>
          <a:p>
            <a:pPr lvl="0"/>
            <a:r>
              <a:rPr lang="en-US"/>
              <a:t>Click to edit Master text styles</a:t>
            </a:r>
          </a:p>
          <a:p>
            <a:pPr lvl="1"/>
            <a:r>
              <a:rPr lang="en-US"/>
              <a:t>Second level</a:t>
            </a:r>
          </a:p>
        </p:txBody>
      </p:sp>
      <p:cxnSp>
        <p:nvCxnSpPr>
          <p:cNvPr id="13" name="Straight Connector 12"/>
          <p:cNvCxnSpPr/>
          <p:nvPr userDrawn="1"/>
        </p:nvCxnSpPr>
        <p:spPr>
          <a:xfrm>
            <a:off x="539552" y="2132856"/>
            <a:ext cx="8064896" cy="0"/>
          </a:xfrm>
          <a:prstGeom prst="line">
            <a:avLst/>
          </a:prstGeom>
          <a:ln w="19050">
            <a:solidFill>
              <a:srgbClr val="1A3561"/>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7"/>
          <p:cNvSpPr>
            <a:spLocks noGrp="1"/>
          </p:cNvSpPr>
          <p:nvPr>
            <p:ph type="sldNum" sz="quarter" idx="4"/>
          </p:nvPr>
        </p:nvSpPr>
        <p:spPr>
          <a:xfrm>
            <a:off x="6553200" y="6356350"/>
            <a:ext cx="20512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a:p>
        </p:txBody>
      </p:sp>
    </p:spTree>
    <p:extLst>
      <p:ext uri="{BB962C8B-B14F-4D97-AF65-F5344CB8AC3E}">
        <p14:creationId xmlns:p14="http://schemas.microsoft.com/office/powerpoint/2010/main" val="361797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9" name="Title 1"/>
          <p:cNvSpPr>
            <a:spLocks noGrp="1"/>
          </p:cNvSpPr>
          <p:nvPr>
            <p:ph type="title"/>
          </p:nvPr>
        </p:nvSpPr>
        <p:spPr>
          <a:xfrm>
            <a:off x="556485" y="1488546"/>
            <a:ext cx="8046178" cy="648072"/>
          </a:xfrm>
        </p:spPr>
        <p:txBody>
          <a:bodyPr lIns="108000"/>
          <a:lstStyle>
            <a:lvl1pPr algn="l">
              <a:defRPr sz="2800">
                <a:solidFill>
                  <a:srgbClr val="1A3561"/>
                </a:solidFill>
              </a:defRPr>
            </a:lvl1pPr>
          </a:lstStyle>
          <a:p>
            <a:r>
              <a:rPr lang="en-US"/>
              <a:t>Click to edit Master title style</a:t>
            </a:r>
            <a:endParaRPr lang="en-GB" dirty="0"/>
          </a:p>
        </p:txBody>
      </p:sp>
      <p:sp>
        <p:nvSpPr>
          <p:cNvPr id="3" name="Table Placeholder 2"/>
          <p:cNvSpPr>
            <a:spLocks noGrp="1"/>
          </p:cNvSpPr>
          <p:nvPr>
            <p:ph type="tbl" sz="quarter" idx="14"/>
          </p:nvPr>
        </p:nvSpPr>
        <p:spPr>
          <a:xfrm>
            <a:off x="539750" y="3284538"/>
            <a:ext cx="8062913" cy="2809875"/>
          </a:xfrm>
        </p:spPr>
        <p:txBody>
          <a:bodyPr/>
          <a:lstStyle/>
          <a:p>
            <a:r>
              <a:rPr lang="en-US"/>
              <a:t>Click icon to add table</a:t>
            </a:r>
            <a:endParaRPr lang="en-US" dirty="0"/>
          </a:p>
        </p:txBody>
      </p:sp>
      <p:sp>
        <p:nvSpPr>
          <p:cNvPr id="4" name="Text Placeholder 3"/>
          <p:cNvSpPr>
            <a:spLocks noGrp="1"/>
          </p:cNvSpPr>
          <p:nvPr>
            <p:ph type="body" sz="quarter" idx="15"/>
          </p:nvPr>
        </p:nvSpPr>
        <p:spPr>
          <a:xfrm>
            <a:off x="539750" y="2241020"/>
            <a:ext cx="8062913" cy="899948"/>
          </a:xfrm>
        </p:spPr>
        <p:txBody>
          <a:bodyPr>
            <a:noAutofit/>
          </a:bodyPr>
          <a:lstStyle>
            <a:lvl1pPr marL="0" indent="0">
              <a:buNone/>
              <a:defRPr sz="1800">
                <a:solidFill>
                  <a:srgbClr val="CF1D5F"/>
                </a:solidFill>
              </a:defRPr>
            </a:lvl1pPr>
            <a:lvl2pPr marL="0" indent="0">
              <a:buNone/>
              <a:defRPr sz="1800"/>
            </a:lvl2pPr>
          </a:lstStyle>
          <a:p>
            <a:pPr lvl="0"/>
            <a:r>
              <a:rPr lang="en-US"/>
              <a:t>Click to edit Master text styles</a:t>
            </a:r>
          </a:p>
          <a:p>
            <a:pPr lvl="1"/>
            <a:r>
              <a:rPr lang="en-US"/>
              <a:t>Second level</a:t>
            </a:r>
          </a:p>
        </p:txBody>
      </p:sp>
      <p:cxnSp>
        <p:nvCxnSpPr>
          <p:cNvPr id="12" name="Straight Connector 11"/>
          <p:cNvCxnSpPr/>
          <p:nvPr userDrawn="1"/>
        </p:nvCxnSpPr>
        <p:spPr>
          <a:xfrm>
            <a:off x="539552" y="2132856"/>
            <a:ext cx="8064896" cy="0"/>
          </a:xfrm>
          <a:prstGeom prst="line">
            <a:avLst/>
          </a:prstGeom>
          <a:ln w="19050">
            <a:solidFill>
              <a:srgbClr val="1A3561"/>
            </a:solidFill>
          </a:ln>
          <a:effectLst/>
        </p:spPr>
        <p:style>
          <a:lnRef idx="2">
            <a:schemeClr val="accent1"/>
          </a:lnRef>
          <a:fillRef idx="0">
            <a:schemeClr val="accent1"/>
          </a:fillRef>
          <a:effectRef idx="1">
            <a:schemeClr val="accent1"/>
          </a:effectRef>
          <a:fontRef idx="minor">
            <a:schemeClr val="tx1"/>
          </a:fontRef>
        </p:style>
      </p:cxnSp>
      <p:sp>
        <p:nvSpPr>
          <p:cNvPr id="13" name="Slide Number Placeholder 7"/>
          <p:cNvSpPr>
            <a:spLocks noGrp="1"/>
          </p:cNvSpPr>
          <p:nvPr>
            <p:ph type="sldNum" sz="quarter" idx="4"/>
          </p:nvPr>
        </p:nvSpPr>
        <p:spPr>
          <a:xfrm>
            <a:off x="6553200" y="6356350"/>
            <a:ext cx="205124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a:p>
        </p:txBody>
      </p:sp>
    </p:spTree>
    <p:extLst>
      <p:ext uri="{BB962C8B-B14F-4D97-AF65-F5344CB8AC3E}">
        <p14:creationId xmlns:p14="http://schemas.microsoft.com/office/powerpoint/2010/main" val="4057397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PPCP PPT Title Page2.jp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2" name="Title Placeholder 1"/>
          <p:cNvSpPr>
            <a:spLocks noGrp="1"/>
          </p:cNvSpPr>
          <p:nvPr>
            <p:ph type="title"/>
          </p:nvPr>
        </p:nvSpPr>
        <p:spPr>
          <a:xfrm>
            <a:off x="543074" y="1463675"/>
            <a:ext cx="8059589" cy="669925"/>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552450" y="2497138"/>
            <a:ext cx="8062914" cy="36036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Slide Number Placeholder 7"/>
          <p:cNvSpPr>
            <a:spLocks noGrp="1"/>
          </p:cNvSpPr>
          <p:nvPr>
            <p:ph type="sldNum" sz="quarter" idx="4"/>
          </p:nvPr>
        </p:nvSpPr>
        <p:spPr>
          <a:xfrm>
            <a:off x="6553200" y="6356350"/>
            <a:ext cx="212325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FBA2-4D28-6B40-8226-0942366C7020}" type="slidenum">
              <a:rPr lang="en-US" smtClean="0"/>
              <a:t>‹#›</a:t>
            </a:fld>
            <a:endParaRPr lang="en-US"/>
          </a:p>
        </p:txBody>
      </p:sp>
    </p:spTree>
    <p:extLst>
      <p:ext uri="{BB962C8B-B14F-4D97-AF65-F5344CB8AC3E}">
        <p14:creationId xmlns:p14="http://schemas.microsoft.com/office/powerpoint/2010/main" val="738443864"/>
      </p:ext>
    </p:extLst>
  </p:cSld>
  <p:clrMap bg1="lt1" tx1="dk1" bg2="lt2" tx2="dk2" accent1="accent1" accent2="accent2" accent3="accent3" accent4="accent4" accent5="accent5" accent6="accent6" hlink="hlink" folHlink="folHlink"/>
  <p:sldLayoutIdLst>
    <p:sldLayoutId id="2147483673" r:id="rId1"/>
    <p:sldLayoutId id="2147483650" r:id="rId2"/>
    <p:sldLayoutId id="2147483652" r:id="rId3"/>
    <p:sldLayoutId id="2147483653" r:id="rId4"/>
    <p:sldLayoutId id="2147483654" r:id="rId5"/>
    <p:sldLayoutId id="2147483663" r:id="rId6"/>
    <p:sldLayoutId id="2147483664" r:id="rId7"/>
  </p:sldLayoutIdLst>
  <p:hf hdr="0" dt="0"/>
  <p:txStyles>
    <p:titleStyle>
      <a:lvl1pPr algn="l" defTabSz="914400" rtl="0" eaLnBrk="1" latinLnBrk="0" hangingPunct="1">
        <a:spcBef>
          <a:spcPct val="0"/>
        </a:spcBef>
        <a:buNone/>
        <a:defRPr lang="en-US" sz="2800" b="0" i="0" kern="1200" smtClean="0">
          <a:solidFill>
            <a:srgbClr val="1A3561"/>
          </a:solidFill>
          <a:latin typeface="Gill Sans"/>
          <a:ea typeface="+mj-ea"/>
          <a:cs typeface="Gill Sans"/>
        </a:defRPr>
      </a:lvl1pPr>
    </p:titleStyle>
    <p:bodyStyle>
      <a:lvl1pPr marL="0" indent="0" algn="l" defTabSz="914400" rtl="0" eaLnBrk="1" latinLnBrk="0" hangingPunct="1">
        <a:spcBef>
          <a:spcPts val="0"/>
        </a:spcBef>
        <a:spcAft>
          <a:spcPts val="600"/>
        </a:spcAft>
        <a:buFont typeface="Arial" pitchFamily="34" charset="0"/>
        <a:buNone/>
        <a:defRPr sz="1800" b="0" i="0" kern="1200">
          <a:solidFill>
            <a:schemeClr val="tx1"/>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Char char="•"/>
        <a:defRPr sz="1800" kern="1200">
          <a:solidFill>
            <a:schemeClr val="tx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tx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rgbClr val="CF1D5F"/>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rgbClr val="2CBDB7"/>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mailto:schn-chwppc@health.nsw.gov.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CP PPT Title Pa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17" name="Title 5"/>
          <p:cNvSpPr txBox="1">
            <a:spLocks/>
          </p:cNvSpPr>
          <p:nvPr/>
        </p:nvSpPr>
        <p:spPr>
          <a:xfrm>
            <a:off x="578090" y="2420888"/>
            <a:ext cx="8053388" cy="146526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ts val="5200"/>
              </a:lnSpc>
              <a:spcBef>
                <a:spcPct val="0"/>
              </a:spcBef>
              <a:buNone/>
              <a:defRPr lang="en-US" sz="5900" b="0" i="0" kern="1200">
                <a:solidFill>
                  <a:srgbClr val="1A3561"/>
                </a:solidFill>
                <a:latin typeface="Gill Sans"/>
                <a:ea typeface="+mj-ea"/>
                <a:cs typeface="Gill Sans"/>
              </a:defRPr>
            </a:lvl1pPr>
          </a:lstStyle>
          <a:p>
            <a:pPr algn="ctr"/>
            <a:r>
              <a:rPr lang="en-US" sz="5400" dirty="0">
                <a:solidFill>
                  <a:srgbClr val="CF1D5F"/>
                </a:solidFill>
              </a:rPr>
              <a:t>INTRODUCTION TO PAEDIATRIC PALLIATIVE CARE</a:t>
            </a:r>
          </a:p>
        </p:txBody>
      </p:sp>
      <p:sp>
        <p:nvSpPr>
          <p:cNvPr id="18" name="Text Placeholder 7"/>
          <p:cNvSpPr txBox="1">
            <a:spLocks/>
          </p:cNvSpPr>
          <p:nvPr/>
        </p:nvSpPr>
        <p:spPr>
          <a:xfrm>
            <a:off x="564226" y="3988585"/>
            <a:ext cx="8047962" cy="715764"/>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Clr>
                <a:schemeClr val="bg1"/>
              </a:buClr>
              <a:buSzTx/>
              <a:buFont typeface="Arial Unicode MS" pitchFamily="34" charset="-128"/>
              <a:buNone/>
              <a:defRPr sz="2600" b="0" i="0" kern="1200">
                <a:solidFill>
                  <a:srgbClr val="1A3561"/>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Char char="•"/>
              <a:defRPr sz="1800" kern="1200">
                <a:solidFill>
                  <a:schemeClr val="tx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tx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rgbClr val="CF1D5F"/>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rgbClr val="2CBDB7"/>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t>MODULE 1</a:t>
            </a:r>
          </a:p>
        </p:txBody>
      </p:sp>
      <p:sp>
        <p:nvSpPr>
          <p:cNvPr id="19" name="Text Placeholder 6"/>
          <p:cNvSpPr txBox="1">
            <a:spLocks/>
          </p:cNvSpPr>
          <p:nvPr/>
        </p:nvSpPr>
        <p:spPr>
          <a:xfrm>
            <a:off x="548788" y="4581128"/>
            <a:ext cx="8055660" cy="457200"/>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FontTx/>
              <a:buNone/>
              <a:defRPr sz="2000" b="0" i="0" kern="1200">
                <a:solidFill>
                  <a:srgbClr val="CF1D5F"/>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None/>
              <a:defRPr sz="1800" kern="1200">
                <a:solidFill>
                  <a:schemeClr val="bg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bg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chemeClr val="bg1"/>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chemeClr val="bg1"/>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602402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CP PPT Title Pa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39" y="0"/>
            <a:ext cx="9144000" cy="6876288"/>
          </a:xfrm>
          <a:prstGeom prst="rect">
            <a:avLst/>
          </a:prstGeom>
        </p:spPr>
      </p:pic>
      <p:sp>
        <p:nvSpPr>
          <p:cNvPr id="17" name="Title 5"/>
          <p:cNvSpPr txBox="1">
            <a:spLocks/>
          </p:cNvSpPr>
          <p:nvPr/>
        </p:nvSpPr>
        <p:spPr>
          <a:xfrm>
            <a:off x="612625" y="2545394"/>
            <a:ext cx="8053388" cy="1465263"/>
          </a:xfrm>
          <a:prstGeom prst="rect">
            <a:avLst/>
          </a:prstGeom>
        </p:spPr>
        <p:txBody>
          <a:bodyPr vert="horz" lIns="91440" tIns="45720" rIns="91440" bIns="45720" rtlCol="0" anchor="ctr">
            <a:normAutofit/>
          </a:bodyPr>
          <a:lstStyle>
            <a:lvl1pPr algn="l" defTabSz="914400" rtl="0" eaLnBrk="1" latinLnBrk="0" hangingPunct="1">
              <a:lnSpc>
                <a:spcPts val="5200"/>
              </a:lnSpc>
              <a:spcBef>
                <a:spcPct val="0"/>
              </a:spcBef>
              <a:buNone/>
              <a:defRPr lang="en-US" sz="5900" b="0" i="0" kern="1200">
                <a:solidFill>
                  <a:srgbClr val="1A3561"/>
                </a:solidFill>
                <a:latin typeface="Gill Sans"/>
                <a:ea typeface="+mj-ea"/>
                <a:cs typeface="Gill Sans"/>
              </a:defRPr>
            </a:lvl1pPr>
          </a:lstStyle>
          <a:p>
            <a:pPr algn="ctr"/>
            <a:r>
              <a:rPr lang="en-US" sz="5400" dirty="0">
                <a:solidFill>
                  <a:srgbClr val="CF1D5F"/>
                </a:solidFill>
              </a:rPr>
              <a:t>WHAT IS PAEDIATRIC PALLIATIVE CARE?</a:t>
            </a:r>
          </a:p>
        </p:txBody>
      </p:sp>
      <p:sp>
        <p:nvSpPr>
          <p:cNvPr id="18" name="Text Placeholder 7"/>
          <p:cNvSpPr txBox="1">
            <a:spLocks/>
          </p:cNvSpPr>
          <p:nvPr/>
        </p:nvSpPr>
        <p:spPr>
          <a:xfrm>
            <a:off x="564226" y="3988585"/>
            <a:ext cx="8047962" cy="715764"/>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Clr>
                <a:schemeClr val="bg1"/>
              </a:buClr>
              <a:buSzTx/>
              <a:buFont typeface="Arial Unicode MS" pitchFamily="34" charset="-128"/>
              <a:buNone/>
              <a:defRPr sz="2600" b="0" i="0" kern="1200">
                <a:solidFill>
                  <a:srgbClr val="1A3561"/>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Char char="•"/>
              <a:defRPr sz="1800" kern="1200">
                <a:solidFill>
                  <a:schemeClr val="tx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tx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rgbClr val="CF1D5F"/>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rgbClr val="2CBDB7"/>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n-US" dirty="0"/>
          </a:p>
        </p:txBody>
      </p:sp>
      <p:sp>
        <p:nvSpPr>
          <p:cNvPr id="19" name="Text Placeholder 6"/>
          <p:cNvSpPr txBox="1">
            <a:spLocks/>
          </p:cNvSpPr>
          <p:nvPr/>
        </p:nvSpPr>
        <p:spPr>
          <a:xfrm>
            <a:off x="548788" y="4581128"/>
            <a:ext cx="8055660" cy="457200"/>
          </a:xfrm>
          <a:prstGeom prst="rect">
            <a:avLst/>
          </a:prstGeom>
          <a:ln>
            <a:noFill/>
          </a:ln>
        </p:spPr>
        <p:txBody>
          <a:bodyPr vert="horz" lIns="91440" tIns="45720" rIns="91440" bIns="45720" rtlCol="0">
            <a:normAutofit/>
          </a:bodyPr>
          <a:lstStyle>
            <a:lvl1pPr marL="0" indent="0" algn="l" defTabSz="914400" rtl="0" eaLnBrk="1" latinLnBrk="0" hangingPunct="1">
              <a:spcBef>
                <a:spcPts val="0"/>
              </a:spcBef>
              <a:spcAft>
                <a:spcPts val="600"/>
              </a:spcAft>
              <a:buFontTx/>
              <a:buNone/>
              <a:defRPr sz="2000" b="0" i="0" kern="1200">
                <a:solidFill>
                  <a:srgbClr val="CF1D5F"/>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None/>
              <a:defRPr sz="1800" kern="1200">
                <a:solidFill>
                  <a:schemeClr val="bg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bg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chemeClr val="bg1"/>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chemeClr val="bg1"/>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2" name="AutoShape 2" descr="https://encrypted-tbn3.gstatic.com/images?q=tbn:ANd9GcR2qlzQa3b6ehE2F5RHJT9dFr2lKmAjqsA3f2ETHeYBP_bB3WJv"/>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 name="AutoShape 4" descr="https://encrypted-tbn3.gstatic.com/images?q=tbn:ANd9GcR2qlzQa3b6ehE2F5RHJT9dFr2lKmAjqsA3f2ETHeYBP_bB3WJv"/>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 name="AutoShape 6" descr="https://encrypted-tbn3.gstatic.com/images?q=tbn:ANd9GcR2qlzQa3b6ehE2F5RHJT9dFr2lKmAjqsA3f2ETHeYBP_bB3WJv"/>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 name="AutoShape 8" descr="https://encrypted-tbn3.gstatic.com/images?q=tbn:ANd9GcR2qlzQa3b6ehE2F5RHJT9dFr2lKmAjqsA3f2ETHeYBP_bB3WJv"/>
          <p:cNvSpPr>
            <a:spLocks noChangeAspect="1" noChangeArrowheads="1"/>
          </p:cNvSpPr>
          <p:nvPr/>
        </p:nvSpPr>
        <p:spPr bwMode="auto">
          <a:xfrm>
            <a:off x="4572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183350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340768"/>
            <a:ext cx="8062913" cy="648072"/>
          </a:xfrm>
        </p:spPr>
        <p:txBody>
          <a:bodyPr>
            <a:normAutofit fontScale="90000"/>
          </a:bodyPr>
          <a:lstStyle/>
          <a:p>
            <a:r>
              <a:rPr lang="en-US" sz="3600" dirty="0">
                <a:solidFill>
                  <a:srgbClr val="CF1D5F"/>
                </a:solidFill>
              </a:rPr>
              <a:t>Definition </a:t>
            </a:r>
            <a:br>
              <a:rPr lang="en-US" sz="3600" dirty="0">
                <a:solidFill>
                  <a:srgbClr val="CF1D5F"/>
                </a:solidFill>
              </a:rPr>
            </a:br>
            <a:r>
              <a:rPr lang="en-US" sz="1800" dirty="0">
                <a:solidFill>
                  <a:srgbClr val="CF1D5F"/>
                </a:solidFill>
              </a:rPr>
              <a:t>(ACT/RCPCH, 1997/2003)</a:t>
            </a:r>
          </a:p>
        </p:txBody>
      </p:sp>
      <p:sp>
        <p:nvSpPr>
          <p:cNvPr id="4" name="Content Placeholder 3"/>
          <p:cNvSpPr>
            <a:spLocks noGrp="1"/>
          </p:cNvSpPr>
          <p:nvPr>
            <p:ph sz="quarter" idx="10"/>
          </p:nvPr>
        </p:nvSpPr>
        <p:spPr>
          <a:xfrm>
            <a:off x="539552" y="2276872"/>
            <a:ext cx="8045980" cy="3561763"/>
          </a:xfrm>
        </p:spPr>
        <p:txBody>
          <a:bodyPr>
            <a:normAutofit/>
          </a:bodyPr>
          <a:lstStyle/>
          <a:p>
            <a:pPr algn="just"/>
            <a:r>
              <a:rPr lang="en-US" sz="2800" dirty="0"/>
              <a:t>Palliative care for children and young people with life limiting conditions is an active and total approach to care embracing physical, emotional, social and spiritual elements. It focuses on the enhancement of quality of life for the child and family and includes the management of distressing symptoms, provision of respite and care through death and bereavement. </a:t>
            </a:r>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11</a:t>
            </a:fld>
            <a:endParaRPr lang="en-US"/>
          </a:p>
        </p:txBody>
      </p:sp>
    </p:spTree>
    <p:extLst>
      <p:ext uri="{BB962C8B-B14F-4D97-AF65-F5344CB8AC3E}">
        <p14:creationId xmlns:p14="http://schemas.microsoft.com/office/powerpoint/2010/main" val="265687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340768"/>
            <a:ext cx="8062913" cy="648072"/>
          </a:xfrm>
        </p:spPr>
        <p:txBody>
          <a:bodyPr>
            <a:normAutofit/>
          </a:bodyPr>
          <a:lstStyle/>
          <a:p>
            <a:r>
              <a:rPr lang="en-US" sz="3600" dirty="0">
                <a:solidFill>
                  <a:srgbClr val="CF1D5F"/>
                </a:solidFill>
              </a:rPr>
              <a:t>Principles of PPC</a:t>
            </a:r>
            <a:endParaRPr lang="en-US" sz="1800" dirty="0">
              <a:solidFill>
                <a:srgbClr val="CF1D5F"/>
              </a:solidFill>
            </a:endParaRPr>
          </a:p>
        </p:txBody>
      </p:sp>
      <p:sp>
        <p:nvSpPr>
          <p:cNvPr id="4" name="Content Placeholder 3"/>
          <p:cNvSpPr>
            <a:spLocks noGrp="1"/>
          </p:cNvSpPr>
          <p:nvPr>
            <p:ph sz="quarter" idx="10"/>
          </p:nvPr>
        </p:nvSpPr>
        <p:spPr>
          <a:xfrm>
            <a:off x="467544" y="2348880"/>
            <a:ext cx="8045980" cy="3561763"/>
          </a:xfrm>
        </p:spPr>
        <p:txBody>
          <a:bodyPr>
            <a:normAutofit fontScale="62500" lnSpcReduction="20000"/>
          </a:bodyPr>
          <a:lstStyle/>
          <a:p>
            <a:pPr marL="457200" indent="-457200" algn="just">
              <a:buFont typeface="Arial" pitchFamily="34" charset="0"/>
              <a:buChar char="•"/>
            </a:pPr>
            <a:r>
              <a:rPr lang="en-US" sz="2800" dirty="0"/>
              <a:t>Enhances quality of life</a:t>
            </a:r>
          </a:p>
          <a:p>
            <a:pPr marL="457200" indent="-457200" algn="just">
              <a:buFont typeface="Arial" pitchFamily="34" charset="0"/>
              <a:buChar char="•"/>
            </a:pPr>
            <a:r>
              <a:rPr lang="en-US" sz="2800" dirty="0"/>
              <a:t>Psychosocial and spiritual care</a:t>
            </a:r>
          </a:p>
          <a:p>
            <a:pPr marL="457200" indent="-457200" algn="just">
              <a:buFont typeface="Arial" pitchFamily="34" charset="0"/>
              <a:buChar char="•"/>
            </a:pPr>
            <a:r>
              <a:rPr lang="en-US" sz="2800" dirty="0"/>
              <a:t>Affirms life and death as normal</a:t>
            </a:r>
          </a:p>
          <a:p>
            <a:pPr marL="457200" indent="-457200" algn="just">
              <a:buFont typeface="Arial" pitchFamily="34" charset="0"/>
              <a:buChar char="•"/>
            </a:pPr>
            <a:r>
              <a:rPr lang="en-US" sz="2800" dirty="0"/>
              <a:t>Neither hastens nor postpones death</a:t>
            </a:r>
          </a:p>
          <a:p>
            <a:pPr marL="457200" indent="-457200" algn="just">
              <a:buFont typeface="Arial" pitchFamily="34" charset="0"/>
              <a:buChar char="•"/>
            </a:pPr>
            <a:r>
              <a:rPr lang="en-US" sz="2800" dirty="0"/>
              <a:t>Holistic, individualised and family centered care</a:t>
            </a:r>
          </a:p>
          <a:p>
            <a:pPr marL="457200" indent="-457200" algn="just">
              <a:buFont typeface="Arial" pitchFamily="34" charset="0"/>
              <a:buChar char="•"/>
            </a:pPr>
            <a:r>
              <a:rPr lang="en-US" sz="2800" dirty="0"/>
              <a:t>Effective communication that supports a family with decision making</a:t>
            </a:r>
          </a:p>
          <a:p>
            <a:pPr marL="457200" indent="-457200" algn="just">
              <a:buFont typeface="Arial" pitchFamily="34" charset="0"/>
              <a:buChar char="•"/>
            </a:pPr>
            <a:r>
              <a:rPr lang="en-US" sz="2800" dirty="0"/>
              <a:t>Begins when a life limiting illness is diagnosed</a:t>
            </a:r>
          </a:p>
          <a:p>
            <a:pPr marL="457200" indent="-457200" algn="just">
              <a:buFont typeface="Arial" pitchFamily="34" charset="0"/>
              <a:buChar char="•"/>
            </a:pPr>
            <a:r>
              <a:rPr lang="en-US" sz="2800" dirty="0"/>
              <a:t>Can be provided in conjunction with ongoing interventions to treat an underlying disease/or curative treatment goals</a:t>
            </a:r>
          </a:p>
          <a:p>
            <a:pPr marL="457200" indent="-457200" algn="just">
              <a:buFont typeface="Arial" pitchFamily="34" charset="0"/>
              <a:buChar char="•"/>
            </a:pPr>
            <a:r>
              <a:rPr lang="en-US" sz="2800" dirty="0"/>
              <a:t>Broad multi-disciplinary approach</a:t>
            </a:r>
          </a:p>
          <a:p>
            <a:pPr marL="457200" indent="-457200" algn="just">
              <a:buFont typeface="Arial" pitchFamily="34" charset="0"/>
              <a:buChar char="•"/>
            </a:pPr>
            <a:r>
              <a:rPr lang="en-US" sz="2800" dirty="0"/>
              <a:t>Includes respite and bereavement support when appropriate</a:t>
            </a:r>
          </a:p>
          <a:p>
            <a:pPr marL="457200" indent="-457200" algn="just">
              <a:buFont typeface="Arial" pitchFamily="34" charset="0"/>
              <a:buChar char="•"/>
            </a:pPr>
            <a:endParaRPr lang="en-US" sz="2800" dirty="0"/>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12</a:t>
            </a:fld>
            <a:endParaRPr lang="en-US"/>
          </a:p>
        </p:txBody>
      </p:sp>
    </p:spTree>
    <p:extLst>
      <p:ext uri="{BB962C8B-B14F-4D97-AF65-F5344CB8AC3E}">
        <p14:creationId xmlns:p14="http://schemas.microsoft.com/office/powerpoint/2010/main" val="3686936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340768"/>
            <a:ext cx="8062913" cy="648072"/>
          </a:xfrm>
        </p:spPr>
        <p:txBody>
          <a:bodyPr>
            <a:normAutofit fontScale="90000"/>
          </a:bodyPr>
          <a:lstStyle/>
          <a:p>
            <a:r>
              <a:rPr lang="en-US" sz="3600" dirty="0">
                <a:solidFill>
                  <a:srgbClr val="CF1D5F"/>
                </a:solidFill>
              </a:rPr>
              <a:t>The PPC Multidisciplinary Team (MDT)</a:t>
            </a:r>
            <a:endParaRPr lang="en-US" sz="1800" dirty="0">
              <a:solidFill>
                <a:srgbClr val="CF1D5F"/>
              </a:solidFill>
            </a:endParaRPr>
          </a:p>
        </p:txBody>
      </p:sp>
      <p:sp>
        <p:nvSpPr>
          <p:cNvPr id="4" name="Content Placeholder 3"/>
          <p:cNvSpPr>
            <a:spLocks noGrp="1"/>
          </p:cNvSpPr>
          <p:nvPr>
            <p:ph sz="quarter" idx="10"/>
          </p:nvPr>
        </p:nvSpPr>
        <p:spPr>
          <a:xfrm>
            <a:off x="539552" y="2492896"/>
            <a:ext cx="8045980" cy="3561763"/>
          </a:xfrm>
        </p:spPr>
        <p:txBody>
          <a:bodyPr>
            <a:normAutofit fontScale="62500" lnSpcReduction="20000"/>
          </a:bodyPr>
          <a:lstStyle/>
          <a:p>
            <a:pPr algn="just"/>
            <a:r>
              <a:rPr lang="en-US" sz="2800" dirty="0"/>
              <a:t>May include the following:</a:t>
            </a:r>
          </a:p>
          <a:p>
            <a:pPr marL="457200" indent="-457200" algn="just">
              <a:buFont typeface="Arial" pitchFamily="34" charset="0"/>
              <a:buChar char="•"/>
            </a:pPr>
            <a:r>
              <a:rPr lang="en-US" sz="2800" dirty="0"/>
              <a:t>Doctors</a:t>
            </a:r>
          </a:p>
          <a:p>
            <a:pPr marL="457200" indent="-457200" algn="just">
              <a:buFont typeface="Arial" pitchFamily="34" charset="0"/>
              <a:buChar char="•"/>
            </a:pPr>
            <a:r>
              <a:rPr lang="en-US" sz="2800" dirty="0"/>
              <a:t>Clinical Nurse Consultants/Specialists</a:t>
            </a:r>
          </a:p>
          <a:p>
            <a:pPr marL="457200" indent="-457200" algn="just">
              <a:buFont typeface="Arial" pitchFamily="34" charset="0"/>
              <a:buChar char="•"/>
            </a:pPr>
            <a:r>
              <a:rPr lang="en-US" sz="2800" dirty="0"/>
              <a:t>Registered Nurses</a:t>
            </a:r>
          </a:p>
          <a:p>
            <a:pPr marL="457200" indent="-457200" algn="just">
              <a:buFont typeface="Arial" pitchFamily="34" charset="0"/>
              <a:buChar char="•"/>
            </a:pPr>
            <a:r>
              <a:rPr lang="en-US" sz="2800" dirty="0"/>
              <a:t>Clinical Psychologists</a:t>
            </a:r>
          </a:p>
          <a:p>
            <a:pPr marL="457200" indent="-457200" algn="just">
              <a:buFont typeface="Arial" pitchFamily="34" charset="0"/>
              <a:buChar char="•"/>
            </a:pPr>
            <a:r>
              <a:rPr lang="en-US" sz="2800" dirty="0"/>
              <a:t>Social Workers</a:t>
            </a:r>
          </a:p>
          <a:p>
            <a:pPr marL="457200" indent="-457200" algn="just">
              <a:buFont typeface="Arial" pitchFamily="34" charset="0"/>
              <a:buChar char="•"/>
            </a:pPr>
            <a:r>
              <a:rPr lang="en-US" sz="2800" dirty="0"/>
              <a:t>Bereavement Coordinators/</a:t>
            </a:r>
            <a:r>
              <a:rPr lang="en-US" sz="2800" dirty="0" err="1"/>
              <a:t>Counsellors</a:t>
            </a:r>
            <a:endParaRPr lang="en-US" sz="2800" dirty="0"/>
          </a:p>
          <a:p>
            <a:pPr marL="457200" indent="-457200" algn="just">
              <a:buFont typeface="Arial" pitchFamily="34" charset="0"/>
              <a:buChar char="•"/>
            </a:pPr>
            <a:r>
              <a:rPr lang="en-US" sz="2800" dirty="0"/>
              <a:t>Physiotherapists</a:t>
            </a:r>
          </a:p>
          <a:p>
            <a:pPr marL="457200" indent="-457200" algn="just">
              <a:buFont typeface="Arial" pitchFamily="34" charset="0"/>
              <a:buChar char="•"/>
            </a:pPr>
            <a:r>
              <a:rPr lang="en-US" sz="2800" dirty="0"/>
              <a:t>Occupational Therapists</a:t>
            </a:r>
          </a:p>
          <a:p>
            <a:pPr marL="457200" indent="-457200" algn="just">
              <a:buFont typeface="Arial" pitchFamily="34" charset="0"/>
              <a:buChar char="•"/>
            </a:pPr>
            <a:r>
              <a:rPr lang="en-US" sz="2800" dirty="0"/>
              <a:t>Child Life Specialists</a:t>
            </a:r>
          </a:p>
          <a:p>
            <a:pPr marL="457200" indent="-457200" algn="just">
              <a:buFont typeface="Arial" pitchFamily="34" charset="0"/>
              <a:buChar char="•"/>
            </a:pPr>
            <a:r>
              <a:rPr lang="en-US" sz="2800" dirty="0"/>
              <a:t>Volunteer Support Coordinators</a:t>
            </a:r>
          </a:p>
          <a:p>
            <a:pPr marL="457200" indent="-457200" algn="just">
              <a:buFont typeface="Arial" pitchFamily="34" charset="0"/>
              <a:buChar char="•"/>
            </a:pPr>
            <a:endParaRPr lang="en-US" sz="2800" dirty="0"/>
          </a:p>
          <a:p>
            <a:pPr marL="457200" indent="-457200" algn="just">
              <a:buFont typeface="Arial" pitchFamily="34" charset="0"/>
              <a:buChar char="•"/>
            </a:pPr>
            <a:endParaRPr lang="en-US" sz="2800" dirty="0"/>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13</a:t>
            </a:fld>
            <a:endParaRPr lang="en-US"/>
          </a:p>
        </p:txBody>
      </p:sp>
    </p:spTree>
    <p:extLst>
      <p:ext uri="{BB962C8B-B14F-4D97-AF65-F5344CB8AC3E}">
        <p14:creationId xmlns:p14="http://schemas.microsoft.com/office/powerpoint/2010/main" val="3686936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rmAutofit/>
          </a:bodyPr>
          <a:lstStyle/>
          <a:p>
            <a:r>
              <a:rPr lang="en-AU" sz="3200" dirty="0"/>
              <a:t>The role of the PPC MDT is to support local services and primary care teams to provide PPC through education, guidance and support</a:t>
            </a:r>
          </a:p>
        </p:txBody>
      </p:sp>
      <p:sp>
        <p:nvSpPr>
          <p:cNvPr id="5" name="Slide Number Placeholder 4"/>
          <p:cNvSpPr>
            <a:spLocks noGrp="1"/>
          </p:cNvSpPr>
          <p:nvPr>
            <p:ph type="sldNum" sz="quarter" idx="4"/>
          </p:nvPr>
        </p:nvSpPr>
        <p:spPr/>
        <p:txBody>
          <a:bodyPr/>
          <a:lstStyle/>
          <a:p>
            <a:fld id="{61C7FBA2-4D28-6B40-8226-0942366C7020}" type="slidenum">
              <a:rPr lang="en-US" smtClean="0"/>
              <a:t>14</a:t>
            </a:fld>
            <a:endParaRPr lang="en-US" dirty="0"/>
          </a:p>
        </p:txBody>
      </p:sp>
      <p:sp>
        <p:nvSpPr>
          <p:cNvPr id="11" name="Title 6"/>
          <p:cNvSpPr>
            <a:spLocks noGrp="1"/>
          </p:cNvSpPr>
          <p:nvPr>
            <p:ph type="title"/>
          </p:nvPr>
        </p:nvSpPr>
        <p:spPr>
          <a:xfrm>
            <a:off x="539552" y="1412776"/>
            <a:ext cx="8062913" cy="648072"/>
          </a:xfrm>
        </p:spPr>
        <p:txBody>
          <a:bodyPr>
            <a:noAutofit/>
          </a:bodyPr>
          <a:lstStyle/>
          <a:p>
            <a:r>
              <a:rPr lang="en-US" sz="3600" dirty="0">
                <a:solidFill>
                  <a:srgbClr val="CF1D5F"/>
                </a:solidFill>
              </a:rPr>
              <a:t>The Role of the PPC MDT</a:t>
            </a:r>
          </a:p>
        </p:txBody>
      </p:sp>
    </p:spTree>
    <p:extLst>
      <p:ext uri="{BB962C8B-B14F-4D97-AF65-F5344CB8AC3E}">
        <p14:creationId xmlns:p14="http://schemas.microsoft.com/office/powerpoint/2010/main" val="234366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dirty="0">
                <a:solidFill>
                  <a:srgbClr val="CF1D5F"/>
                </a:solidFill>
              </a:rPr>
              <a:t>How The PPC MDT Provide Care:</a:t>
            </a:r>
          </a:p>
        </p:txBody>
      </p:sp>
      <p:sp>
        <p:nvSpPr>
          <p:cNvPr id="8" name="Content Placeholder 7"/>
          <p:cNvSpPr>
            <a:spLocks noGrp="1"/>
          </p:cNvSpPr>
          <p:nvPr>
            <p:ph sz="quarter" idx="12"/>
          </p:nvPr>
        </p:nvSpPr>
        <p:spPr>
          <a:xfrm>
            <a:off x="539750" y="2497138"/>
            <a:ext cx="3671888" cy="3956198"/>
          </a:xfrm>
          <a:solidFill>
            <a:srgbClr val="48C2C5"/>
          </a:solidFill>
        </p:spPr>
        <p:txBody>
          <a:bodyPr>
            <a:normAutofit/>
          </a:bodyPr>
          <a:lstStyle/>
          <a:p>
            <a:pPr marL="285750" indent="-285750">
              <a:buFont typeface="Arial" pitchFamily="34" charset="0"/>
              <a:buChar char="•"/>
            </a:pPr>
            <a:r>
              <a:rPr lang="en-US" sz="1500" dirty="0"/>
              <a:t>Partnering with the family to improve the quality of life for a child (e.g. play, equipment, respite, symptom management, community support)</a:t>
            </a:r>
          </a:p>
          <a:p>
            <a:pPr marL="285750" indent="-285750">
              <a:buFont typeface="Arial" pitchFamily="34" charset="0"/>
              <a:buChar char="•"/>
            </a:pPr>
            <a:r>
              <a:rPr lang="en-US" sz="1500" dirty="0"/>
              <a:t>Assessment and management of pain and other difficult symptoms experienced during the course of a child’s illness</a:t>
            </a:r>
          </a:p>
          <a:p>
            <a:pPr marL="285750" indent="-285750">
              <a:buFont typeface="Arial" pitchFamily="34" charset="0"/>
              <a:buChar char="•"/>
            </a:pPr>
            <a:r>
              <a:rPr lang="en-US" sz="1500" dirty="0"/>
              <a:t>Support and assistance for achieving identified family goals</a:t>
            </a:r>
          </a:p>
          <a:p>
            <a:pPr marL="285750" indent="-285750">
              <a:buFont typeface="Arial" pitchFamily="34" charset="0"/>
              <a:buChar char="•"/>
            </a:pPr>
            <a:r>
              <a:rPr lang="en-US" sz="1500" dirty="0"/>
              <a:t>Link families with available local home care, hospital and community services as appropriate</a:t>
            </a:r>
          </a:p>
        </p:txBody>
      </p:sp>
      <p:sp>
        <p:nvSpPr>
          <p:cNvPr id="3" name="Content Placeholder 2"/>
          <p:cNvSpPr>
            <a:spLocks noGrp="1"/>
          </p:cNvSpPr>
          <p:nvPr>
            <p:ph sz="quarter" idx="13"/>
          </p:nvPr>
        </p:nvSpPr>
        <p:spPr>
          <a:xfrm>
            <a:off x="4932363" y="2497138"/>
            <a:ext cx="3670300" cy="3956198"/>
          </a:xfrm>
          <a:solidFill>
            <a:srgbClr val="48C2C5"/>
          </a:solidFill>
        </p:spPr>
        <p:txBody>
          <a:bodyPr>
            <a:normAutofit fontScale="85000" lnSpcReduction="10000"/>
          </a:bodyPr>
          <a:lstStyle/>
          <a:p>
            <a:pPr marL="285750" indent="-285750">
              <a:buFont typeface="Arial" pitchFamily="34" charset="0"/>
              <a:buChar char="•"/>
            </a:pPr>
            <a:r>
              <a:rPr lang="en-AU" dirty="0"/>
              <a:t>Facilitate discussions for end of life care planning including resuscitation orders as appropriate</a:t>
            </a:r>
          </a:p>
          <a:p>
            <a:pPr marL="285750" indent="-285750">
              <a:buFont typeface="Arial" pitchFamily="34" charset="0"/>
              <a:buChar char="•"/>
            </a:pPr>
            <a:r>
              <a:rPr lang="en-AU" dirty="0"/>
              <a:t>Provide care and support during the different/changing stages of a child’s illness and development</a:t>
            </a:r>
          </a:p>
          <a:p>
            <a:pPr marL="285750" indent="-285750">
              <a:buFont typeface="Arial" pitchFamily="34" charset="0"/>
              <a:buChar char="•"/>
            </a:pPr>
            <a:r>
              <a:rPr lang="en-AU" dirty="0"/>
              <a:t>Provide psychosocial assessment and support for parents/carers, siblings and other family members during the course of an illness and in bereavement</a:t>
            </a:r>
          </a:p>
          <a:p>
            <a:pPr marL="285750" indent="-285750">
              <a:buFont typeface="Arial" pitchFamily="34" charset="0"/>
              <a:buChar char="•"/>
            </a:pPr>
            <a:r>
              <a:rPr lang="en-AU" dirty="0"/>
              <a:t>Provide education and training to improve knowledge for health clinicians (e.g. GPs, paediatricians, community nurses, allied health and adult palliative care staff)</a:t>
            </a:r>
          </a:p>
        </p:txBody>
      </p:sp>
      <p:sp>
        <p:nvSpPr>
          <p:cNvPr id="2" name="Slide Number Placeholder 1"/>
          <p:cNvSpPr>
            <a:spLocks noGrp="1"/>
          </p:cNvSpPr>
          <p:nvPr>
            <p:ph type="sldNum" sz="quarter" idx="4"/>
          </p:nvPr>
        </p:nvSpPr>
        <p:spPr/>
        <p:txBody>
          <a:bodyPr/>
          <a:lstStyle/>
          <a:p>
            <a:fld id="{61C7FBA2-4D28-6B40-8226-0942366C7020}" type="slidenum">
              <a:rPr lang="en-US" smtClean="0"/>
              <a:t>15</a:t>
            </a:fld>
            <a:endParaRPr lang="en-US" dirty="0"/>
          </a:p>
        </p:txBody>
      </p:sp>
    </p:spTree>
    <p:extLst>
      <p:ext uri="{BB962C8B-B14F-4D97-AF65-F5344CB8AC3E}">
        <p14:creationId xmlns:p14="http://schemas.microsoft.com/office/powerpoint/2010/main" val="341406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rmAutofit fontScale="70000" lnSpcReduction="20000"/>
          </a:bodyPr>
          <a:lstStyle/>
          <a:p>
            <a:pPr marL="457200" indent="-457200">
              <a:buFont typeface="Arial" pitchFamily="34" charset="0"/>
              <a:buChar char="•"/>
            </a:pPr>
            <a:r>
              <a:rPr lang="en-AU" sz="3200" dirty="0"/>
              <a:t>The numbers of children dying is small</a:t>
            </a:r>
          </a:p>
          <a:p>
            <a:pPr marL="457200" indent="-457200">
              <a:buFont typeface="Arial" pitchFamily="34" charset="0"/>
              <a:buChar char="•"/>
            </a:pPr>
            <a:r>
              <a:rPr lang="en-AU" sz="3200" dirty="0"/>
              <a:t>Some conditions are extremely rare with diagnoses specific to childhood- many are non-malignant</a:t>
            </a:r>
          </a:p>
          <a:p>
            <a:pPr marL="457200" indent="-457200">
              <a:buFont typeface="Arial" pitchFamily="34" charset="0"/>
              <a:buChar char="•"/>
            </a:pPr>
            <a:r>
              <a:rPr lang="en-AU" sz="3200" dirty="0"/>
              <a:t>Predicting an illness trajectory can be difficult- life limiting does not necessarily mean terminal</a:t>
            </a:r>
          </a:p>
          <a:p>
            <a:pPr marL="457200" indent="-457200">
              <a:buFont typeface="Arial" pitchFamily="34" charset="0"/>
              <a:buChar char="•"/>
            </a:pPr>
            <a:r>
              <a:rPr lang="en-AU" sz="3200" dirty="0"/>
              <a:t>Some life limiting illnesses are genetic, meaning other children in the family may be living with, or have died from the same condition</a:t>
            </a:r>
          </a:p>
          <a:p>
            <a:pPr marL="457200" indent="-457200">
              <a:buFont typeface="Arial" pitchFamily="34" charset="0"/>
              <a:buChar char="•"/>
            </a:pPr>
            <a:r>
              <a:rPr lang="en-AU" sz="3200" dirty="0"/>
              <a:t>The palliative phase is often much longer and unpredictable and some patients have several potential terminal phases</a:t>
            </a:r>
          </a:p>
          <a:p>
            <a:pPr marL="457200" indent="-457200">
              <a:buFont typeface="Arial" pitchFamily="34" charset="0"/>
              <a:buChar char="•"/>
            </a:pPr>
            <a:endParaRPr lang="en-AU" sz="3200" dirty="0"/>
          </a:p>
        </p:txBody>
      </p:sp>
      <p:sp>
        <p:nvSpPr>
          <p:cNvPr id="5" name="Slide Number Placeholder 4"/>
          <p:cNvSpPr>
            <a:spLocks noGrp="1"/>
          </p:cNvSpPr>
          <p:nvPr>
            <p:ph type="sldNum" sz="quarter" idx="4"/>
          </p:nvPr>
        </p:nvSpPr>
        <p:spPr/>
        <p:txBody>
          <a:bodyPr/>
          <a:lstStyle/>
          <a:p>
            <a:fld id="{61C7FBA2-4D28-6B40-8226-0942366C7020}" type="slidenum">
              <a:rPr lang="en-US" smtClean="0"/>
              <a:t>16</a:t>
            </a:fld>
            <a:endParaRPr lang="en-US" dirty="0"/>
          </a:p>
        </p:txBody>
      </p:sp>
      <p:sp>
        <p:nvSpPr>
          <p:cNvPr id="11" name="Title 6"/>
          <p:cNvSpPr>
            <a:spLocks noGrp="1"/>
          </p:cNvSpPr>
          <p:nvPr>
            <p:ph type="title"/>
          </p:nvPr>
        </p:nvSpPr>
        <p:spPr>
          <a:xfrm>
            <a:off x="539552" y="1412776"/>
            <a:ext cx="8062913" cy="648072"/>
          </a:xfrm>
        </p:spPr>
        <p:txBody>
          <a:bodyPr>
            <a:noAutofit/>
          </a:bodyPr>
          <a:lstStyle/>
          <a:p>
            <a:r>
              <a:rPr lang="en-US" sz="3200" dirty="0">
                <a:solidFill>
                  <a:srgbClr val="CF1D5F"/>
                </a:solidFill>
              </a:rPr>
              <a:t>How PPC Differs From Adult Palliative Care </a:t>
            </a:r>
            <a:r>
              <a:rPr lang="en-US" sz="1800" dirty="0">
                <a:solidFill>
                  <a:srgbClr val="CF1D5F"/>
                </a:solidFill>
              </a:rPr>
              <a:t>(Hill &amp; Coyne, 2011)</a:t>
            </a:r>
          </a:p>
        </p:txBody>
      </p:sp>
    </p:spTree>
    <p:extLst>
      <p:ext uri="{BB962C8B-B14F-4D97-AF65-F5344CB8AC3E}">
        <p14:creationId xmlns:p14="http://schemas.microsoft.com/office/powerpoint/2010/main" val="270374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rmAutofit fontScale="70000" lnSpcReduction="20000"/>
          </a:bodyPr>
          <a:lstStyle/>
          <a:p>
            <a:pPr marL="457200" indent="-457200">
              <a:buFont typeface="Arial" pitchFamily="34" charset="0"/>
              <a:buChar char="•"/>
            </a:pPr>
            <a:r>
              <a:rPr lang="en-AU" sz="3200" dirty="0"/>
              <a:t>Children’s ability to communicate and comprehend their illness can vary  according to age and or stage of development. This may change over time</a:t>
            </a:r>
          </a:p>
          <a:p>
            <a:pPr marL="457200" indent="-457200">
              <a:buFont typeface="Arial" pitchFamily="34" charset="0"/>
              <a:buChar char="•"/>
            </a:pPr>
            <a:r>
              <a:rPr lang="en-AU" sz="3200" dirty="0"/>
              <a:t>The continued provision of education is essential for appropriate growth and development. Play is also an essential tool for communicating with younger children</a:t>
            </a:r>
          </a:p>
          <a:p>
            <a:pPr marL="457200" indent="-457200">
              <a:buFont typeface="Arial" pitchFamily="34" charset="0"/>
              <a:buChar char="•"/>
            </a:pPr>
            <a:r>
              <a:rPr lang="en-AU" sz="3200" dirty="0"/>
              <a:t>PPC considers care for the whole family including siblings and grandparents</a:t>
            </a:r>
          </a:p>
          <a:p>
            <a:pPr marL="457200" indent="-457200">
              <a:buFont typeface="Arial" pitchFamily="34" charset="0"/>
              <a:buChar char="•"/>
            </a:pPr>
            <a:r>
              <a:rPr lang="en-AU" sz="3200" dirty="0"/>
              <a:t>There are issues specific to adolescents</a:t>
            </a:r>
          </a:p>
          <a:p>
            <a:pPr marL="457200" indent="-457200">
              <a:buFont typeface="Arial" pitchFamily="34" charset="0"/>
              <a:buChar char="•"/>
            </a:pPr>
            <a:r>
              <a:rPr lang="en-AU" sz="3200" dirty="0"/>
              <a:t>Pharmacology is based on weight- not standard doses</a:t>
            </a:r>
          </a:p>
          <a:p>
            <a:pPr marL="457200" indent="-457200">
              <a:buFont typeface="Arial" pitchFamily="34" charset="0"/>
              <a:buChar char="•"/>
            </a:pPr>
            <a:endParaRPr lang="en-AU" sz="3200" dirty="0"/>
          </a:p>
        </p:txBody>
      </p:sp>
      <p:sp>
        <p:nvSpPr>
          <p:cNvPr id="11" name="Title 6"/>
          <p:cNvSpPr>
            <a:spLocks noGrp="1"/>
          </p:cNvSpPr>
          <p:nvPr>
            <p:ph type="title"/>
          </p:nvPr>
        </p:nvSpPr>
        <p:spPr>
          <a:xfrm>
            <a:off x="539552" y="1412776"/>
            <a:ext cx="8062913" cy="648072"/>
          </a:xfrm>
        </p:spPr>
        <p:txBody>
          <a:bodyPr>
            <a:noAutofit/>
          </a:bodyPr>
          <a:lstStyle/>
          <a:p>
            <a:r>
              <a:rPr lang="en-US" sz="3200" dirty="0">
                <a:solidFill>
                  <a:srgbClr val="CF1D5F"/>
                </a:solidFill>
              </a:rPr>
              <a:t>How PPC Differs From Adult Palliative Care </a:t>
            </a:r>
            <a:r>
              <a:rPr lang="en-US" sz="2400" dirty="0">
                <a:solidFill>
                  <a:srgbClr val="CF1D5F"/>
                </a:solidFill>
              </a:rPr>
              <a:t>(Continued)</a:t>
            </a:r>
          </a:p>
        </p:txBody>
      </p:sp>
      <p:sp>
        <p:nvSpPr>
          <p:cNvPr id="2" name="Slide Number Placeholder 1"/>
          <p:cNvSpPr>
            <a:spLocks noGrp="1"/>
          </p:cNvSpPr>
          <p:nvPr>
            <p:ph type="sldNum" sz="quarter" idx="4"/>
          </p:nvPr>
        </p:nvSpPr>
        <p:spPr/>
        <p:txBody>
          <a:bodyPr/>
          <a:lstStyle/>
          <a:p>
            <a:fld id="{61C7FBA2-4D28-6B40-8226-0942366C7020}" type="slidenum">
              <a:rPr lang="en-US" smtClean="0"/>
              <a:t>17</a:t>
            </a:fld>
            <a:endParaRPr lang="en-US"/>
          </a:p>
        </p:txBody>
      </p:sp>
    </p:spTree>
    <p:extLst>
      <p:ext uri="{BB962C8B-B14F-4D97-AF65-F5344CB8AC3E}">
        <p14:creationId xmlns:p14="http://schemas.microsoft.com/office/powerpoint/2010/main" val="46876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0"/>
            <p:extLst>
              <p:ext uri="{D42A27DB-BD31-4B8C-83A1-F6EECF244321}">
                <p14:modId xmlns:p14="http://schemas.microsoft.com/office/powerpoint/2010/main" val="2684428805"/>
              </p:ext>
            </p:extLst>
          </p:nvPr>
        </p:nvGraphicFramePr>
        <p:xfrm>
          <a:off x="611560" y="2348880"/>
          <a:ext cx="8045450" cy="2926080"/>
        </p:xfrm>
        <a:graphic>
          <a:graphicData uri="http://schemas.openxmlformats.org/drawingml/2006/table">
            <a:tbl>
              <a:tblPr firstRow="1" bandRow="1">
                <a:tableStyleId>{F2DE63D5-997A-4646-A377-4702673A728D}</a:tableStyleId>
              </a:tblPr>
              <a:tblGrid>
                <a:gridCol w="719882">
                  <a:extLst>
                    <a:ext uri="{9D8B030D-6E8A-4147-A177-3AD203B41FA5}">
                      <a16:colId xmlns:a16="http://schemas.microsoft.com/office/drawing/2014/main" val="20000"/>
                    </a:ext>
                  </a:extLst>
                </a:gridCol>
                <a:gridCol w="7325568">
                  <a:extLst>
                    <a:ext uri="{9D8B030D-6E8A-4147-A177-3AD203B41FA5}">
                      <a16:colId xmlns:a16="http://schemas.microsoft.com/office/drawing/2014/main" val="20001"/>
                    </a:ext>
                  </a:extLst>
                </a:gridCol>
              </a:tblGrid>
              <a:tr h="227444">
                <a:tc>
                  <a:txBody>
                    <a:bodyPr/>
                    <a:lstStyle/>
                    <a:p>
                      <a:endParaRPr lang="en-AU" dirty="0"/>
                    </a:p>
                  </a:txBody>
                  <a:tcPr/>
                </a:tc>
                <a:tc>
                  <a:txBody>
                    <a:bodyPr/>
                    <a:lstStyle/>
                    <a:p>
                      <a:pPr algn="ctr"/>
                      <a:r>
                        <a:rPr lang="en-AU" dirty="0"/>
                        <a:t>Description</a:t>
                      </a:r>
                    </a:p>
                  </a:txBody>
                  <a:tcPr/>
                </a:tc>
                <a:extLst>
                  <a:ext uri="{0D108BD9-81ED-4DB2-BD59-A6C34878D82A}">
                    <a16:rowId xmlns:a16="http://schemas.microsoft.com/office/drawing/2014/main" val="10000"/>
                  </a:ext>
                </a:extLst>
              </a:tr>
              <a:tr h="370840">
                <a:tc>
                  <a:txBody>
                    <a:bodyPr/>
                    <a:lstStyle/>
                    <a:p>
                      <a:r>
                        <a:rPr lang="en-AU" dirty="0"/>
                        <a:t>1.</a:t>
                      </a:r>
                    </a:p>
                  </a:txBody>
                  <a:tcPr/>
                </a:tc>
                <a:tc>
                  <a:txBody>
                    <a:bodyPr/>
                    <a:lstStyle/>
                    <a:p>
                      <a:r>
                        <a:rPr lang="en-AU" dirty="0"/>
                        <a:t>Children</a:t>
                      </a:r>
                      <a:r>
                        <a:rPr lang="en-AU" baseline="0" dirty="0"/>
                        <a:t> with life threatening conditions during periods of prognostic uncertainty or when treatment fails (e.g. cancer,  irreversible organ failure)</a:t>
                      </a:r>
                      <a:endParaRPr lang="en-AU" dirty="0"/>
                    </a:p>
                  </a:txBody>
                  <a:tcPr/>
                </a:tc>
                <a:extLst>
                  <a:ext uri="{0D108BD9-81ED-4DB2-BD59-A6C34878D82A}">
                    <a16:rowId xmlns:a16="http://schemas.microsoft.com/office/drawing/2014/main" val="10001"/>
                  </a:ext>
                </a:extLst>
              </a:tr>
              <a:tr h="370840">
                <a:tc>
                  <a:txBody>
                    <a:bodyPr/>
                    <a:lstStyle/>
                    <a:p>
                      <a:r>
                        <a:rPr lang="en-AU" dirty="0"/>
                        <a:t>2.</a:t>
                      </a:r>
                    </a:p>
                  </a:txBody>
                  <a:tcPr/>
                </a:tc>
                <a:tc>
                  <a:txBody>
                    <a:bodyPr/>
                    <a:lstStyle/>
                    <a:p>
                      <a:r>
                        <a:rPr lang="en-AU" dirty="0"/>
                        <a:t>Conditions that are ultimately life threatening</a:t>
                      </a:r>
                      <a:r>
                        <a:rPr lang="en-AU" baseline="0" dirty="0"/>
                        <a:t> but long term palliation may be possible (e.g. Trisomy 13, Duchene's Muscular Dystrophy, HIV/Aids)</a:t>
                      </a:r>
                      <a:endParaRPr lang="en-AU" dirty="0"/>
                    </a:p>
                  </a:txBody>
                  <a:tcPr/>
                </a:tc>
                <a:extLst>
                  <a:ext uri="{0D108BD9-81ED-4DB2-BD59-A6C34878D82A}">
                    <a16:rowId xmlns:a16="http://schemas.microsoft.com/office/drawing/2014/main" val="10002"/>
                  </a:ext>
                </a:extLst>
              </a:tr>
              <a:tr h="370840">
                <a:tc>
                  <a:txBody>
                    <a:bodyPr/>
                    <a:lstStyle/>
                    <a:p>
                      <a:r>
                        <a:rPr lang="en-AU" dirty="0"/>
                        <a:t>3.</a:t>
                      </a:r>
                    </a:p>
                  </a:txBody>
                  <a:tcPr/>
                </a:tc>
                <a:tc>
                  <a:txBody>
                    <a:bodyPr/>
                    <a:lstStyle/>
                    <a:p>
                      <a:r>
                        <a:rPr lang="en-AU" dirty="0"/>
                        <a:t>Progressive conditions with no curative options</a:t>
                      </a:r>
                      <a:r>
                        <a:rPr lang="en-AU" baseline="0" dirty="0"/>
                        <a:t> (e.g. metabolic conditions such as </a:t>
                      </a:r>
                      <a:r>
                        <a:rPr lang="en-AU" baseline="0" dirty="0" err="1"/>
                        <a:t>mucopolysaccaridoses</a:t>
                      </a:r>
                      <a:r>
                        <a:rPr lang="en-AU" baseline="0" dirty="0"/>
                        <a:t>, neurodegenerative disorders)</a:t>
                      </a:r>
                      <a:endParaRPr lang="en-AU" dirty="0"/>
                    </a:p>
                  </a:txBody>
                  <a:tcPr/>
                </a:tc>
                <a:extLst>
                  <a:ext uri="{0D108BD9-81ED-4DB2-BD59-A6C34878D82A}">
                    <a16:rowId xmlns:a16="http://schemas.microsoft.com/office/drawing/2014/main" val="10003"/>
                  </a:ext>
                </a:extLst>
              </a:tr>
              <a:tr h="370840">
                <a:tc>
                  <a:txBody>
                    <a:bodyPr/>
                    <a:lstStyle/>
                    <a:p>
                      <a:r>
                        <a:rPr lang="en-AU" dirty="0"/>
                        <a:t>4.</a:t>
                      </a:r>
                    </a:p>
                  </a:txBody>
                  <a:tcPr/>
                </a:tc>
                <a:tc>
                  <a:txBody>
                    <a:bodyPr/>
                    <a:lstStyle/>
                    <a:p>
                      <a:pPr marL="0" algn="l" defTabSz="914400" rtl="0" eaLnBrk="1" latinLnBrk="0" hangingPunct="1"/>
                      <a:r>
                        <a:rPr lang="en-AU" dirty="0"/>
                        <a:t>Stable neurological conditions that may have life threatening</a:t>
                      </a:r>
                      <a:r>
                        <a:rPr lang="en-AU" baseline="0" dirty="0"/>
                        <a:t> complications (e.g. severe cerebral palsy) </a:t>
                      </a:r>
                      <a:r>
                        <a:rPr lang="en-AU" sz="1200" kern="1200" baseline="0" dirty="0">
                          <a:solidFill>
                            <a:schemeClr val="tx1"/>
                          </a:solidFill>
                          <a:latin typeface="+mn-lt"/>
                          <a:ea typeface="+mn-ea"/>
                          <a:cs typeface="+mn-cs"/>
                        </a:rPr>
                        <a:t>(Goldman A, 1998)</a:t>
                      </a:r>
                    </a:p>
                  </a:txBody>
                  <a:tcPr/>
                </a:tc>
                <a:extLst>
                  <a:ext uri="{0D108BD9-81ED-4DB2-BD59-A6C34878D82A}">
                    <a16:rowId xmlns:a16="http://schemas.microsoft.com/office/drawing/2014/main" val="10004"/>
                  </a:ext>
                </a:extLst>
              </a:tr>
            </a:tbl>
          </a:graphicData>
        </a:graphic>
      </p:graphicFrame>
      <p:sp>
        <p:nvSpPr>
          <p:cNvPr id="11" name="Title 6"/>
          <p:cNvSpPr>
            <a:spLocks noGrp="1"/>
          </p:cNvSpPr>
          <p:nvPr>
            <p:ph type="title"/>
          </p:nvPr>
        </p:nvSpPr>
        <p:spPr>
          <a:xfrm>
            <a:off x="539552" y="1412776"/>
            <a:ext cx="8062913" cy="648072"/>
          </a:xfrm>
        </p:spPr>
        <p:txBody>
          <a:bodyPr>
            <a:noAutofit/>
          </a:bodyPr>
          <a:lstStyle/>
          <a:p>
            <a:r>
              <a:rPr lang="en-US" sz="3200" dirty="0">
                <a:solidFill>
                  <a:srgbClr val="CF1D5F"/>
                </a:solidFill>
              </a:rPr>
              <a:t>PPC Diagnostic Groups</a:t>
            </a:r>
            <a:br>
              <a:rPr lang="en-US" sz="3200" dirty="0">
                <a:solidFill>
                  <a:srgbClr val="CF1D5F"/>
                </a:solidFill>
              </a:rPr>
            </a:br>
            <a:r>
              <a:rPr lang="en-US" sz="1600" dirty="0">
                <a:solidFill>
                  <a:srgbClr val="CF1D5F"/>
                </a:solidFill>
              </a:rPr>
              <a:t>(www.caresearch.com.au/caresearch/tabid/602/Default.aspx</a:t>
            </a:r>
            <a:r>
              <a:rPr lang="en-US" sz="2000" dirty="0">
                <a:solidFill>
                  <a:srgbClr val="CF1D5F"/>
                </a:solidFill>
              </a:rPr>
              <a:t>)</a:t>
            </a:r>
          </a:p>
        </p:txBody>
      </p:sp>
      <p:sp>
        <p:nvSpPr>
          <p:cNvPr id="3" name="TextBox 2"/>
          <p:cNvSpPr txBox="1"/>
          <p:nvPr/>
        </p:nvSpPr>
        <p:spPr>
          <a:xfrm>
            <a:off x="539552" y="5445224"/>
            <a:ext cx="8136904" cy="923330"/>
          </a:xfrm>
          <a:prstGeom prst="rect">
            <a:avLst/>
          </a:prstGeom>
          <a:noFill/>
        </p:spPr>
        <p:txBody>
          <a:bodyPr wrap="square" rtlCol="0">
            <a:spAutoFit/>
          </a:bodyPr>
          <a:lstStyle/>
          <a:p>
            <a:r>
              <a:rPr lang="en-AU" dirty="0"/>
              <a:t>Advances in medical care means patients are now living longer and have increasingly complex care needs. Some other children who do not fall into these groups may have complex care needs and could benefit from a PPC referral</a:t>
            </a:r>
          </a:p>
        </p:txBody>
      </p:sp>
      <p:sp>
        <p:nvSpPr>
          <p:cNvPr id="4" name="Slide Number Placeholder 3"/>
          <p:cNvSpPr>
            <a:spLocks noGrp="1"/>
          </p:cNvSpPr>
          <p:nvPr>
            <p:ph type="sldNum" sz="quarter" idx="4"/>
          </p:nvPr>
        </p:nvSpPr>
        <p:spPr/>
        <p:txBody>
          <a:bodyPr/>
          <a:lstStyle/>
          <a:p>
            <a:fld id="{61C7FBA2-4D28-6B40-8226-0942366C7020}" type="slidenum">
              <a:rPr lang="en-US" smtClean="0"/>
              <a:t>18</a:t>
            </a:fld>
            <a:endParaRPr lang="en-US"/>
          </a:p>
        </p:txBody>
      </p:sp>
    </p:spTree>
    <p:extLst>
      <p:ext uri="{BB962C8B-B14F-4D97-AF65-F5344CB8AC3E}">
        <p14:creationId xmlns:p14="http://schemas.microsoft.com/office/powerpoint/2010/main" val="1987982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rmAutofit fontScale="62500" lnSpcReduction="20000"/>
          </a:bodyPr>
          <a:lstStyle/>
          <a:p>
            <a:pPr marL="457200" indent="-457200">
              <a:buFont typeface="Arial" pitchFamily="34" charset="0"/>
              <a:buChar char="•"/>
            </a:pPr>
            <a:r>
              <a:rPr lang="en-AU" sz="3200" dirty="0"/>
              <a:t>Prognosis and predicting the course of a child’s illness can often be difficult. Children’s conditions are often rare and there may be limited information about the condition</a:t>
            </a:r>
          </a:p>
          <a:p>
            <a:pPr marL="457200" indent="-457200">
              <a:buFont typeface="Arial" pitchFamily="34" charset="0"/>
              <a:buChar char="•"/>
            </a:pPr>
            <a:r>
              <a:rPr lang="en-AU" sz="3200" dirty="0"/>
              <a:t>Some children may be supported by a palliative care service over many years through a gradual deterioration to death. This may be due to the complex care needs experienced over the course of a child’s illness. They may live until their late teenage years and/or graduate to adult services</a:t>
            </a:r>
          </a:p>
          <a:p>
            <a:pPr marL="457200" indent="-457200">
              <a:buFont typeface="Arial" pitchFamily="34" charset="0"/>
              <a:buChar char="•"/>
            </a:pPr>
            <a:r>
              <a:rPr lang="en-AU" sz="3200" dirty="0"/>
              <a:t>Uncertain prognosis is often a barrier when initiating palliative care for both families and treating teams. A referral can be associated with ‘giving up’ and an early death while there is still a need for cure seeking intervention</a:t>
            </a:r>
          </a:p>
          <a:p>
            <a:r>
              <a:rPr lang="en-AU" sz="2200" dirty="0"/>
              <a:t>         (Davies, </a:t>
            </a:r>
            <a:r>
              <a:rPr lang="en-AU" sz="2200" dirty="0" err="1"/>
              <a:t>Sehring</a:t>
            </a:r>
            <a:r>
              <a:rPr lang="en-AU" sz="2200" dirty="0"/>
              <a:t>, Cooper, Hughes, Phillip, </a:t>
            </a:r>
            <a:r>
              <a:rPr lang="en-AU" sz="2200" dirty="0" err="1"/>
              <a:t>Amidi-Nouri</a:t>
            </a:r>
            <a:r>
              <a:rPr lang="en-AU" sz="2200" dirty="0"/>
              <a:t> &amp; Kramer, 2013) </a:t>
            </a:r>
          </a:p>
        </p:txBody>
      </p:sp>
      <p:sp>
        <p:nvSpPr>
          <p:cNvPr id="11" name="Title 6"/>
          <p:cNvSpPr>
            <a:spLocks noGrp="1"/>
          </p:cNvSpPr>
          <p:nvPr>
            <p:ph type="title"/>
          </p:nvPr>
        </p:nvSpPr>
        <p:spPr>
          <a:xfrm>
            <a:off x="539552" y="1412776"/>
            <a:ext cx="8062913" cy="648072"/>
          </a:xfrm>
        </p:spPr>
        <p:txBody>
          <a:bodyPr>
            <a:noAutofit/>
          </a:bodyPr>
          <a:lstStyle/>
          <a:p>
            <a:r>
              <a:rPr lang="en-US" sz="3200" dirty="0">
                <a:solidFill>
                  <a:srgbClr val="CF1D5F"/>
                </a:solidFill>
              </a:rPr>
              <a:t>Understanding Prognosis</a:t>
            </a:r>
            <a:endParaRPr lang="en-US" sz="2400" dirty="0">
              <a:solidFill>
                <a:srgbClr val="CF1D5F"/>
              </a:solidFill>
            </a:endParaRPr>
          </a:p>
        </p:txBody>
      </p:sp>
      <p:sp>
        <p:nvSpPr>
          <p:cNvPr id="2" name="Slide Number Placeholder 1"/>
          <p:cNvSpPr>
            <a:spLocks noGrp="1"/>
          </p:cNvSpPr>
          <p:nvPr>
            <p:ph type="sldNum" sz="quarter" idx="4"/>
          </p:nvPr>
        </p:nvSpPr>
        <p:spPr/>
        <p:txBody>
          <a:bodyPr/>
          <a:lstStyle/>
          <a:p>
            <a:fld id="{61C7FBA2-4D28-6B40-8226-0942366C7020}" type="slidenum">
              <a:rPr lang="en-US" smtClean="0"/>
              <a:t>19</a:t>
            </a:fld>
            <a:endParaRPr lang="en-US"/>
          </a:p>
        </p:txBody>
      </p:sp>
    </p:spTree>
    <p:extLst>
      <p:ext uri="{BB962C8B-B14F-4D97-AF65-F5344CB8AC3E}">
        <p14:creationId xmlns:p14="http://schemas.microsoft.com/office/powerpoint/2010/main" val="310527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000" dirty="0">
                <a:solidFill>
                  <a:srgbClr val="CF1D5F"/>
                </a:solidFill>
              </a:rPr>
              <a:t>INTRODUCTION</a:t>
            </a:r>
          </a:p>
        </p:txBody>
      </p:sp>
      <p:sp>
        <p:nvSpPr>
          <p:cNvPr id="4" name="Content Placeholder 3"/>
          <p:cNvSpPr>
            <a:spLocks noGrp="1"/>
          </p:cNvSpPr>
          <p:nvPr>
            <p:ph sz="quarter" idx="10"/>
          </p:nvPr>
        </p:nvSpPr>
        <p:spPr/>
        <p:txBody>
          <a:bodyPr>
            <a:normAutofit/>
          </a:bodyPr>
          <a:lstStyle/>
          <a:p>
            <a:pPr algn="just"/>
            <a:r>
              <a:rPr lang="en-US" sz="2800" dirty="0"/>
              <a:t>This learning module is an introduction to </a:t>
            </a:r>
            <a:r>
              <a:rPr lang="en-US" sz="2800" dirty="0" err="1"/>
              <a:t>Paediatric</a:t>
            </a:r>
            <a:r>
              <a:rPr lang="en-US" sz="2800" dirty="0"/>
              <a:t> Palliative Care (PPC). Our aim is to improve the knowledge of health professionals who would like to learn more about caring for a child with a life limiting or life threatening condition and their family</a:t>
            </a:r>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2</a:t>
            </a:fld>
            <a:endParaRPr lang="en-US"/>
          </a:p>
        </p:txBody>
      </p:sp>
    </p:spTree>
    <p:extLst>
      <p:ext uri="{BB962C8B-B14F-4D97-AF65-F5344CB8AC3E}">
        <p14:creationId xmlns:p14="http://schemas.microsoft.com/office/powerpoint/2010/main" val="513359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rmAutofit fontScale="92500" lnSpcReduction="20000"/>
          </a:bodyPr>
          <a:lstStyle/>
          <a:p>
            <a:pPr marL="457200" indent="-457200">
              <a:buFont typeface="Arial" pitchFamily="34" charset="0"/>
              <a:buChar char="•"/>
            </a:pPr>
            <a:r>
              <a:rPr lang="en-AU" sz="2200" dirty="0"/>
              <a:t>Establishing concept of self identity</a:t>
            </a:r>
          </a:p>
          <a:p>
            <a:pPr marL="457200" indent="-457200">
              <a:buFont typeface="Arial" pitchFamily="34" charset="0"/>
              <a:buChar char="•"/>
            </a:pPr>
            <a:r>
              <a:rPr lang="en-AU" sz="2200" dirty="0"/>
              <a:t>Self esteem issues</a:t>
            </a:r>
          </a:p>
          <a:p>
            <a:pPr marL="457200" indent="-457200">
              <a:buFont typeface="Arial" pitchFamily="34" charset="0"/>
              <a:buChar char="•"/>
            </a:pPr>
            <a:r>
              <a:rPr lang="en-AU" sz="2200" dirty="0"/>
              <a:t>Risk taking behaviours</a:t>
            </a:r>
          </a:p>
          <a:p>
            <a:pPr marL="457200" indent="-457200">
              <a:buFont typeface="Arial" pitchFamily="34" charset="0"/>
              <a:buChar char="•"/>
            </a:pPr>
            <a:r>
              <a:rPr lang="en-AU" sz="2200" dirty="0"/>
              <a:t>Importance of peer relationships</a:t>
            </a:r>
          </a:p>
          <a:p>
            <a:pPr marL="457200" indent="-457200">
              <a:buFont typeface="Arial" pitchFamily="34" charset="0"/>
              <a:buChar char="•"/>
            </a:pPr>
            <a:r>
              <a:rPr lang="en-AU" sz="2200" dirty="0"/>
              <a:t>Involvement in decision making and legacy</a:t>
            </a:r>
          </a:p>
          <a:p>
            <a:pPr marL="457200" indent="-457200">
              <a:buFont typeface="Arial" pitchFamily="34" charset="0"/>
              <a:buChar char="•"/>
            </a:pPr>
            <a:r>
              <a:rPr lang="en-AU" sz="2200" dirty="0"/>
              <a:t>Resentment at loss of future/childhood</a:t>
            </a:r>
          </a:p>
          <a:p>
            <a:pPr marL="457200" indent="-457200">
              <a:buFont typeface="Arial" pitchFamily="34" charset="0"/>
              <a:buChar char="•"/>
            </a:pPr>
            <a:r>
              <a:rPr lang="en-AU" sz="2200" dirty="0"/>
              <a:t>Hormonal changes</a:t>
            </a:r>
          </a:p>
          <a:p>
            <a:pPr marL="457200" indent="-457200">
              <a:buFont typeface="Arial" pitchFamily="34" charset="0"/>
              <a:buChar char="•"/>
            </a:pPr>
            <a:r>
              <a:rPr lang="en-AU" sz="2200" dirty="0"/>
              <a:t>Conflict with parents</a:t>
            </a:r>
          </a:p>
          <a:p>
            <a:pPr marL="457200" indent="-457200">
              <a:buFont typeface="Arial" pitchFamily="34" charset="0"/>
              <a:buChar char="•"/>
            </a:pPr>
            <a:r>
              <a:rPr lang="en-AU" sz="2200" dirty="0"/>
              <a:t>Fertility</a:t>
            </a:r>
          </a:p>
          <a:p>
            <a:pPr marL="457200" indent="-457200">
              <a:buFont typeface="Arial" pitchFamily="34" charset="0"/>
              <a:buChar char="•"/>
            </a:pPr>
            <a:r>
              <a:rPr lang="en-AU" sz="2200" dirty="0"/>
              <a:t>Sex and intimacy</a:t>
            </a:r>
          </a:p>
          <a:p>
            <a:pPr marL="457200" indent="-457200">
              <a:buFont typeface="Arial" pitchFamily="34" charset="0"/>
              <a:buChar char="•"/>
            </a:pPr>
            <a:r>
              <a:rPr lang="en-AU" sz="2200" dirty="0"/>
              <a:t>Education/carer goals</a:t>
            </a:r>
          </a:p>
        </p:txBody>
      </p:sp>
      <p:sp>
        <p:nvSpPr>
          <p:cNvPr id="11" name="Title 6"/>
          <p:cNvSpPr>
            <a:spLocks noGrp="1"/>
          </p:cNvSpPr>
          <p:nvPr>
            <p:ph type="title"/>
          </p:nvPr>
        </p:nvSpPr>
        <p:spPr>
          <a:xfrm>
            <a:off x="539552" y="1412776"/>
            <a:ext cx="8062913" cy="648072"/>
          </a:xfrm>
        </p:spPr>
        <p:txBody>
          <a:bodyPr>
            <a:noAutofit/>
          </a:bodyPr>
          <a:lstStyle/>
          <a:p>
            <a:r>
              <a:rPr lang="en-US" sz="3200" dirty="0">
                <a:solidFill>
                  <a:srgbClr val="CF1D5F"/>
                </a:solidFill>
              </a:rPr>
              <a:t>Considerations Of Adolescents In PPC</a:t>
            </a:r>
            <a:endParaRPr lang="en-US" sz="2400" dirty="0">
              <a:solidFill>
                <a:srgbClr val="CF1D5F"/>
              </a:solidFill>
            </a:endParaRPr>
          </a:p>
        </p:txBody>
      </p:sp>
      <p:sp>
        <p:nvSpPr>
          <p:cNvPr id="2" name="Slide Number Placeholder 1"/>
          <p:cNvSpPr>
            <a:spLocks noGrp="1"/>
          </p:cNvSpPr>
          <p:nvPr>
            <p:ph type="sldNum" sz="quarter" idx="4"/>
          </p:nvPr>
        </p:nvSpPr>
        <p:spPr/>
        <p:txBody>
          <a:bodyPr/>
          <a:lstStyle/>
          <a:p>
            <a:fld id="{61C7FBA2-4D28-6B40-8226-0942366C7020}" type="slidenum">
              <a:rPr lang="en-US" smtClean="0"/>
              <a:t>20</a:t>
            </a:fld>
            <a:endParaRPr lang="en-US"/>
          </a:p>
        </p:txBody>
      </p:sp>
    </p:spTree>
    <p:extLst>
      <p:ext uri="{BB962C8B-B14F-4D97-AF65-F5344CB8AC3E}">
        <p14:creationId xmlns:p14="http://schemas.microsoft.com/office/powerpoint/2010/main" val="3495377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01570" y="6093297"/>
            <a:ext cx="126014" cy="72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fontScale="90000"/>
          </a:bodyPr>
          <a:lstStyle/>
          <a:p>
            <a:r>
              <a:rPr lang="en-AU" sz="2700" dirty="0">
                <a:solidFill>
                  <a:srgbClr val="CF1D5F"/>
                </a:solidFill>
              </a:rPr>
              <a:t>Relationship Between PPC And Treatments Aimed At Cure Or Prolonging Life</a:t>
            </a:r>
            <a:br>
              <a:rPr lang="en-AU" sz="2700" dirty="0">
                <a:solidFill>
                  <a:srgbClr val="CF1D5F"/>
                </a:solidFill>
              </a:rPr>
            </a:br>
            <a:r>
              <a:rPr lang="en-AU" sz="1600" dirty="0">
                <a:solidFill>
                  <a:srgbClr val="CF1D5F"/>
                </a:solidFill>
              </a:rPr>
              <a:t>(www.togetherforshortlives.org.uk/assets/0000/4121/TfSL_A_Core_Care_Pathway__ONLINE_.pdf)</a:t>
            </a:r>
            <a:br>
              <a:rPr lang="en-AU" sz="1600" dirty="0">
                <a:solidFill>
                  <a:srgbClr val="CF1D5F"/>
                </a:solidFill>
              </a:rPr>
            </a:br>
            <a:endParaRPr lang="en-AU" sz="1600" dirty="0">
              <a:solidFill>
                <a:srgbClr val="CF1D5F"/>
              </a:solidFill>
            </a:endParaRPr>
          </a:p>
        </p:txBody>
      </p:sp>
      <p:sp>
        <p:nvSpPr>
          <p:cNvPr id="3" name="Content Placeholder 2"/>
          <p:cNvSpPr>
            <a:spLocks noGrp="1"/>
          </p:cNvSpPr>
          <p:nvPr>
            <p:ph sz="quarter" idx="10"/>
          </p:nvPr>
        </p:nvSpPr>
        <p:spPr/>
        <p:txBody>
          <a:bodyPr/>
          <a:lstStyle/>
          <a:p>
            <a:endParaRPr lang="en-AU" dirty="0"/>
          </a:p>
        </p:txBody>
      </p:sp>
      <p:sp>
        <p:nvSpPr>
          <p:cNvPr id="4" name="Slide Number Placeholder 3"/>
          <p:cNvSpPr>
            <a:spLocks noGrp="1"/>
          </p:cNvSpPr>
          <p:nvPr>
            <p:ph type="sldNum" sz="quarter" idx="4"/>
          </p:nvPr>
        </p:nvSpPr>
        <p:spPr/>
        <p:txBody>
          <a:bodyPr/>
          <a:lstStyle/>
          <a:p>
            <a:fld id="{61C7FBA2-4D28-6B40-8226-0942366C7020}" type="slidenum">
              <a:rPr lang="en-US" smtClean="0"/>
              <a:t>21</a:t>
            </a:fld>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88840"/>
            <a:ext cx="8136904"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315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CP PPT Title Pa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17" name="Title 5"/>
          <p:cNvSpPr txBox="1">
            <a:spLocks/>
          </p:cNvSpPr>
          <p:nvPr/>
        </p:nvSpPr>
        <p:spPr>
          <a:xfrm>
            <a:off x="578090" y="2420888"/>
            <a:ext cx="8053388" cy="1465263"/>
          </a:xfrm>
          <a:prstGeom prst="rect">
            <a:avLst/>
          </a:prstGeom>
        </p:spPr>
        <p:txBody>
          <a:bodyPr vert="horz" lIns="91440" tIns="45720" rIns="91440" bIns="45720" rtlCol="0" anchor="ctr">
            <a:normAutofit/>
          </a:bodyPr>
          <a:lstStyle>
            <a:lvl1pPr algn="l" defTabSz="914400" rtl="0" eaLnBrk="1" latinLnBrk="0" hangingPunct="1">
              <a:lnSpc>
                <a:spcPts val="5200"/>
              </a:lnSpc>
              <a:spcBef>
                <a:spcPct val="0"/>
              </a:spcBef>
              <a:buNone/>
              <a:defRPr lang="en-US" sz="5900" b="0" i="0" kern="1200">
                <a:solidFill>
                  <a:srgbClr val="1A3561"/>
                </a:solidFill>
                <a:latin typeface="Gill Sans"/>
                <a:ea typeface="+mj-ea"/>
                <a:cs typeface="Gill Sans"/>
              </a:defRPr>
            </a:lvl1pPr>
          </a:lstStyle>
          <a:p>
            <a:pPr algn="ctr"/>
            <a:r>
              <a:rPr lang="en-US" sz="5400" dirty="0">
                <a:solidFill>
                  <a:srgbClr val="CF1D5F"/>
                </a:solidFill>
              </a:rPr>
              <a:t>PALLIATIVE CARE CASE STUDIES</a:t>
            </a:r>
          </a:p>
        </p:txBody>
      </p:sp>
      <p:sp>
        <p:nvSpPr>
          <p:cNvPr id="18" name="Text Placeholder 7"/>
          <p:cNvSpPr txBox="1">
            <a:spLocks/>
          </p:cNvSpPr>
          <p:nvPr/>
        </p:nvSpPr>
        <p:spPr>
          <a:xfrm>
            <a:off x="564226" y="3988585"/>
            <a:ext cx="8047962" cy="715764"/>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Clr>
                <a:schemeClr val="bg1"/>
              </a:buClr>
              <a:buSzTx/>
              <a:buFont typeface="Arial Unicode MS" pitchFamily="34" charset="-128"/>
              <a:buNone/>
              <a:defRPr sz="2600" b="0" i="0" kern="1200">
                <a:solidFill>
                  <a:srgbClr val="1A3561"/>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Char char="•"/>
              <a:defRPr sz="1800" kern="1200">
                <a:solidFill>
                  <a:schemeClr val="tx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tx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rgbClr val="CF1D5F"/>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rgbClr val="2CBDB7"/>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n-US" dirty="0"/>
          </a:p>
        </p:txBody>
      </p:sp>
      <p:sp>
        <p:nvSpPr>
          <p:cNvPr id="19" name="Text Placeholder 6"/>
          <p:cNvSpPr txBox="1">
            <a:spLocks/>
          </p:cNvSpPr>
          <p:nvPr/>
        </p:nvSpPr>
        <p:spPr>
          <a:xfrm>
            <a:off x="548788" y="4581128"/>
            <a:ext cx="8055660" cy="457200"/>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FontTx/>
              <a:buNone/>
              <a:defRPr sz="2000" b="0" i="0" kern="1200">
                <a:solidFill>
                  <a:srgbClr val="CF1D5F"/>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None/>
              <a:defRPr sz="1800" kern="1200">
                <a:solidFill>
                  <a:schemeClr val="bg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bg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chemeClr val="bg1"/>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chemeClr val="bg1"/>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926370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Autofit/>
          </a:bodyPr>
          <a:lstStyle/>
          <a:p>
            <a:r>
              <a:rPr lang="en-AU" sz="1200" b="1" dirty="0"/>
              <a:t>William is a 16 year old male with a complex medical condition. He lives at home with his mum, stepdad and two sisters. Due to William’s complex care requirements, palliative care has been very supportive to William and his family. </a:t>
            </a:r>
          </a:p>
          <a:p>
            <a:r>
              <a:rPr lang="en-AU" sz="1200" b="1" dirty="0">
                <a:solidFill>
                  <a:srgbClr val="CC3366"/>
                </a:solidFill>
              </a:rPr>
              <a:t>Identified issues:</a:t>
            </a:r>
          </a:p>
          <a:p>
            <a:pPr marL="342900" indent="-342900">
              <a:buFont typeface="Arial" pitchFamily="34" charset="0"/>
              <a:buChar char="•"/>
            </a:pPr>
            <a:r>
              <a:rPr lang="en-AU" sz="1200" dirty="0"/>
              <a:t>Recurrent seizures and unresponsive episodes</a:t>
            </a:r>
          </a:p>
          <a:p>
            <a:pPr marL="342900" indent="-342900">
              <a:buFont typeface="Arial" pitchFamily="34" charset="0"/>
              <a:buChar char="•"/>
            </a:pPr>
            <a:r>
              <a:rPr lang="en-AU" sz="1200" dirty="0"/>
              <a:t>Urinary retention requiring in/out catheters</a:t>
            </a:r>
          </a:p>
          <a:p>
            <a:pPr marL="342900" indent="-342900">
              <a:buFont typeface="Arial" pitchFamily="34" charset="0"/>
              <a:buChar char="•"/>
            </a:pPr>
            <a:r>
              <a:rPr lang="en-AU" sz="1200" dirty="0"/>
              <a:t>Chronic constipation requiring regular bowel washouts and enemas</a:t>
            </a:r>
          </a:p>
          <a:p>
            <a:pPr marL="342900" indent="-342900">
              <a:buFont typeface="Arial" pitchFamily="34" charset="0"/>
              <a:buChar char="•"/>
            </a:pPr>
            <a:r>
              <a:rPr lang="en-AU" sz="1200" dirty="0"/>
              <a:t>Pain associated with his medical condition in addition to a history of orthopaedic surgery</a:t>
            </a:r>
          </a:p>
          <a:p>
            <a:r>
              <a:rPr lang="en-AU" sz="1200" b="1" dirty="0">
                <a:solidFill>
                  <a:srgbClr val="CC3366"/>
                </a:solidFill>
              </a:rPr>
              <a:t>PPC interventions that have been helpful:</a:t>
            </a:r>
          </a:p>
          <a:p>
            <a:pPr marL="342900" indent="-342900">
              <a:buFont typeface="Arial" pitchFamily="34" charset="0"/>
              <a:buChar char="•"/>
            </a:pPr>
            <a:r>
              <a:rPr lang="en-AU" sz="1200" dirty="0"/>
              <a:t>Clear symptom management plan in place</a:t>
            </a:r>
          </a:p>
          <a:p>
            <a:pPr marL="342900" indent="-342900">
              <a:buFont typeface="Arial" pitchFamily="34" charset="0"/>
              <a:buChar char="•"/>
            </a:pPr>
            <a:r>
              <a:rPr lang="en-AU" sz="1200" dirty="0"/>
              <a:t>Regular phone contact and home visits with the family by the palliative care team</a:t>
            </a:r>
          </a:p>
          <a:p>
            <a:pPr marL="342900" indent="-342900">
              <a:buFont typeface="Arial" pitchFamily="34" charset="0"/>
              <a:buChar char="•"/>
            </a:pPr>
            <a:r>
              <a:rPr lang="en-AU" sz="1200" dirty="0"/>
              <a:t>Regular contact and case planning with other hospital and community services involved in William’s care</a:t>
            </a:r>
          </a:p>
          <a:p>
            <a:pPr marL="342900" indent="-342900">
              <a:buFont typeface="Arial" pitchFamily="34" charset="0"/>
              <a:buChar char="•"/>
            </a:pPr>
            <a:r>
              <a:rPr lang="en-AU" sz="1200" dirty="0"/>
              <a:t>Written medical emergency plan in place for the family</a:t>
            </a:r>
          </a:p>
          <a:p>
            <a:pPr marL="342900" indent="-342900">
              <a:buFont typeface="Arial" pitchFamily="34" charset="0"/>
              <a:buChar char="•"/>
            </a:pPr>
            <a:r>
              <a:rPr lang="en-AU" sz="1200" dirty="0"/>
              <a:t>Discussions and planning with William and his family about end of life care</a:t>
            </a:r>
          </a:p>
          <a:p>
            <a:pPr marL="342900" indent="-342900">
              <a:buFont typeface="Arial" pitchFamily="34" charset="0"/>
              <a:buChar char="•"/>
            </a:pPr>
            <a:r>
              <a:rPr lang="en-AU" sz="1200" dirty="0"/>
              <a:t>Linking Williams family to community nursing for supportive care at home</a:t>
            </a:r>
          </a:p>
          <a:p>
            <a:pPr marL="342900" indent="-342900">
              <a:buFont typeface="Arial" pitchFamily="34" charset="0"/>
              <a:buChar char="•"/>
            </a:pPr>
            <a:r>
              <a:rPr lang="en-AU" sz="1200" dirty="0"/>
              <a:t>Psychological support for William and his family throughout his disease trajectory</a:t>
            </a:r>
          </a:p>
          <a:p>
            <a:pPr marL="342900" indent="-342900">
              <a:buFont typeface="Arial" pitchFamily="34" charset="0"/>
              <a:buChar char="•"/>
            </a:pPr>
            <a:endParaRPr lang="en-AU" sz="1200" dirty="0"/>
          </a:p>
        </p:txBody>
      </p:sp>
      <p:sp>
        <p:nvSpPr>
          <p:cNvPr id="11" name="Title 6"/>
          <p:cNvSpPr>
            <a:spLocks noGrp="1"/>
          </p:cNvSpPr>
          <p:nvPr>
            <p:ph type="title"/>
          </p:nvPr>
        </p:nvSpPr>
        <p:spPr>
          <a:xfrm>
            <a:off x="539552" y="1412776"/>
            <a:ext cx="8062913" cy="648072"/>
          </a:xfrm>
        </p:spPr>
        <p:txBody>
          <a:bodyPr>
            <a:noAutofit/>
          </a:bodyPr>
          <a:lstStyle/>
          <a:p>
            <a:pPr algn="ctr"/>
            <a:r>
              <a:rPr lang="en-US" sz="3200" dirty="0">
                <a:solidFill>
                  <a:srgbClr val="CF1D5F"/>
                </a:solidFill>
              </a:rPr>
              <a:t>Case Study 1</a:t>
            </a:r>
            <a:endParaRPr lang="en-US" sz="2400" dirty="0">
              <a:solidFill>
                <a:srgbClr val="CF1D5F"/>
              </a:solidFill>
            </a:endParaRPr>
          </a:p>
        </p:txBody>
      </p:sp>
      <p:sp>
        <p:nvSpPr>
          <p:cNvPr id="2" name="Slide Number Placeholder 1"/>
          <p:cNvSpPr>
            <a:spLocks noGrp="1"/>
          </p:cNvSpPr>
          <p:nvPr>
            <p:ph type="sldNum" sz="quarter" idx="4"/>
          </p:nvPr>
        </p:nvSpPr>
        <p:spPr/>
        <p:txBody>
          <a:bodyPr/>
          <a:lstStyle/>
          <a:p>
            <a:fld id="{61C7FBA2-4D28-6B40-8226-0942366C7020}" type="slidenum">
              <a:rPr lang="en-US" smtClean="0"/>
              <a:t>23</a:t>
            </a:fld>
            <a:endParaRPr lang="en-US"/>
          </a:p>
        </p:txBody>
      </p:sp>
    </p:spTree>
    <p:extLst>
      <p:ext uri="{BB962C8B-B14F-4D97-AF65-F5344CB8AC3E}">
        <p14:creationId xmlns:p14="http://schemas.microsoft.com/office/powerpoint/2010/main" val="346751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Autofit/>
          </a:bodyPr>
          <a:lstStyle/>
          <a:p>
            <a:r>
              <a:rPr lang="en-AU" sz="1200" b="1" dirty="0"/>
              <a:t>Daisy is a 5 ½ month old baby referred to palliative care following her diagnosis of Spinal Muscular Atrophy (SMA) Type 1. Daisy was transferred from Sydney to John Hunter Children’s Hospital for withdrawal of life support. Her parents are Torres Strait Islanders and live in a remote location. There are 4 other siblings in the family</a:t>
            </a:r>
          </a:p>
          <a:p>
            <a:r>
              <a:rPr lang="en-AU" sz="1200" b="1" dirty="0">
                <a:solidFill>
                  <a:srgbClr val="CC3366"/>
                </a:solidFill>
              </a:rPr>
              <a:t>Identified issues:</a:t>
            </a:r>
          </a:p>
          <a:p>
            <a:r>
              <a:rPr lang="en-AU" sz="1200" dirty="0"/>
              <a:t>Baby Daisy survived the removal of CPAP. Care planning now involved supporting the family to continue caring for Daisy throughout the course of her illness. Family meetings were held and the family decided that their goal was to take the baby home to be together as a family for end of life care</a:t>
            </a:r>
          </a:p>
          <a:p>
            <a:r>
              <a:rPr lang="en-AU" sz="1200" b="1" dirty="0">
                <a:solidFill>
                  <a:srgbClr val="CC3366"/>
                </a:solidFill>
              </a:rPr>
              <a:t>PPC interventions that have been helpful:</a:t>
            </a:r>
          </a:p>
          <a:p>
            <a:pPr marL="342900" indent="-342900">
              <a:buFont typeface="Arial" pitchFamily="34" charset="0"/>
              <a:buChar char="•"/>
            </a:pPr>
            <a:r>
              <a:rPr lang="en-AU" sz="1200" dirty="0"/>
              <a:t>Assistance with discharge coordination, education and equipment e.g. suction unit and home oxygen</a:t>
            </a:r>
          </a:p>
          <a:p>
            <a:pPr marL="342900" indent="-342900">
              <a:buFont typeface="Arial" pitchFamily="34" charset="0"/>
              <a:buChar char="•"/>
            </a:pPr>
            <a:r>
              <a:rPr lang="en-AU" sz="1200" dirty="0"/>
              <a:t>Encourage family to recognise and enjoy what Daisy can do rather than focus on her illness</a:t>
            </a:r>
          </a:p>
          <a:p>
            <a:pPr marL="342900" indent="-342900">
              <a:spcAft>
                <a:spcPts val="0"/>
              </a:spcAft>
              <a:buFont typeface="Arial" pitchFamily="34" charset="0"/>
              <a:buChar char="•"/>
            </a:pPr>
            <a:r>
              <a:rPr lang="en-AU" sz="1200" dirty="0"/>
              <a:t>Facilitate discussions and documentation for end of life care goals for baby Daisy at home. For example:</a:t>
            </a:r>
          </a:p>
          <a:p>
            <a:pPr>
              <a:spcAft>
                <a:spcPts val="0"/>
              </a:spcAft>
            </a:pPr>
            <a:r>
              <a:rPr lang="en-AU" sz="1200" dirty="0"/>
              <a:t>        - OT for equipment</a:t>
            </a:r>
          </a:p>
          <a:p>
            <a:pPr>
              <a:spcAft>
                <a:spcPts val="0"/>
              </a:spcAft>
            </a:pPr>
            <a:r>
              <a:rPr lang="en-AU" sz="1200" dirty="0"/>
              <a:t>        - Paediatrician/GP</a:t>
            </a:r>
          </a:p>
          <a:p>
            <a:pPr>
              <a:spcAft>
                <a:spcPts val="0"/>
              </a:spcAft>
            </a:pPr>
            <a:r>
              <a:rPr lang="en-AU" sz="1200" dirty="0"/>
              <a:t>        - Community palliative care service/community nursing</a:t>
            </a:r>
          </a:p>
          <a:p>
            <a:pPr marL="171450" indent="-171450">
              <a:spcAft>
                <a:spcPts val="0"/>
              </a:spcAft>
              <a:buFont typeface="Arial" pitchFamily="34" charset="0"/>
              <a:buChar char="•"/>
            </a:pPr>
            <a:r>
              <a:rPr lang="en-AU" sz="1200" dirty="0"/>
              <a:t>Weekly videoconferencing for family and local health services using </a:t>
            </a:r>
            <a:r>
              <a:rPr lang="en-AU" sz="1200" dirty="0" err="1"/>
              <a:t>tele</a:t>
            </a:r>
            <a:r>
              <a:rPr lang="en-AU" sz="1200" dirty="0"/>
              <a:t>-health to provide symptom management and psychosocial support to the family</a:t>
            </a:r>
          </a:p>
          <a:p>
            <a:pPr marL="171450" indent="-171450">
              <a:spcAft>
                <a:spcPts val="0"/>
              </a:spcAft>
              <a:buFont typeface="Arial" pitchFamily="34" charset="0"/>
              <a:buChar char="•"/>
            </a:pPr>
            <a:r>
              <a:rPr lang="en-AU" sz="1200" dirty="0"/>
              <a:t>Bereavement support services and bereavement care plan provided to parents/carers, siblings and other family members</a:t>
            </a:r>
          </a:p>
          <a:p>
            <a:pPr>
              <a:spcAft>
                <a:spcPts val="0"/>
              </a:spcAft>
            </a:pPr>
            <a:endParaRPr lang="en-AU" sz="1200" dirty="0"/>
          </a:p>
          <a:p>
            <a:pPr>
              <a:spcAft>
                <a:spcPts val="0"/>
              </a:spcAft>
            </a:pPr>
            <a:r>
              <a:rPr lang="en-AU" sz="1200" dirty="0"/>
              <a:t>Baby Daisy died at home one month later </a:t>
            </a:r>
          </a:p>
          <a:p>
            <a:r>
              <a:rPr lang="en-AU" sz="1200" dirty="0"/>
              <a:t> </a:t>
            </a:r>
          </a:p>
        </p:txBody>
      </p:sp>
      <p:sp>
        <p:nvSpPr>
          <p:cNvPr id="11" name="Title 6"/>
          <p:cNvSpPr>
            <a:spLocks noGrp="1"/>
          </p:cNvSpPr>
          <p:nvPr>
            <p:ph type="title"/>
          </p:nvPr>
        </p:nvSpPr>
        <p:spPr>
          <a:xfrm>
            <a:off x="539552" y="1412776"/>
            <a:ext cx="8062913" cy="648072"/>
          </a:xfrm>
        </p:spPr>
        <p:txBody>
          <a:bodyPr>
            <a:noAutofit/>
          </a:bodyPr>
          <a:lstStyle/>
          <a:p>
            <a:pPr algn="ctr"/>
            <a:r>
              <a:rPr lang="en-US" sz="3200" dirty="0">
                <a:solidFill>
                  <a:srgbClr val="CF1D5F"/>
                </a:solidFill>
              </a:rPr>
              <a:t>Case Study 2</a:t>
            </a:r>
            <a:endParaRPr lang="en-US" sz="2400" dirty="0">
              <a:solidFill>
                <a:srgbClr val="CF1D5F"/>
              </a:solidFill>
            </a:endParaRPr>
          </a:p>
        </p:txBody>
      </p:sp>
      <p:sp>
        <p:nvSpPr>
          <p:cNvPr id="2" name="Slide Number Placeholder 1"/>
          <p:cNvSpPr>
            <a:spLocks noGrp="1"/>
          </p:cNvSpPr>
          <p:nvPr>
            <p:ph type="sldNum" sz="quarter" idx="4"/>
          </p:nvPr>
        </p:nvSpPr>
        <p:spPr/>
        <p:txBody>
          <a:bodyPr/>
          <a:lstStyle/>
          <a:p>
            <a:fld id="{61C7FBA2-4D28-6B40-8226-0942366C7020}" type="slidenum">
              <a:rPr lang="en-US" smtClean="0"/>
              <a:t>24</a:t>
            </a:fld>
            <a:endParaRPr lang="en-US"/>
          </a:p>
        </p:txBody>
      </p:sp>
    </p:spTree>
    <p:extLst>
      <p:ext uri="{BB962C8B-B14F-4D97-AF65-F5344CB8AC3E}">
        <p14:creationId xmlns:p14="http://schemas.microsoft.com/office/powerpoint/2010/main" val="603162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Autofit/>
          </a:bodyPr>
          <a:lstStyle/>
          <a:p>
            <a:r>
              <a:rPr lang="en-AU" sz="1200" b="1" dirty="0"/>
              <a:t>Chris was a 15 year old teenager when diagnosed with a </a:t>
            </a:r>
            <a:r>
              <a:rPr lang="en-AU" sz="1200" b="1" dirty="0" err="1"/>
              <a:t>Medulloblastoma</a:t>
            </a:r>
            <a:r>
              <a:rPr lang="en-AU" sz="1200" b="1" dirty="0"/>
              <a:t> (a highly malignant brain tumour). He underwent surgery, chemotherapy and radiotherapy. Two years later he relapsed with metastases in his femur and thigh. With no further curative treatment options, radiotherapy was provided for symptom management Chris was referred to palliative care and died six months later. </a:t>
            </a:r>
          </a:p>
          <a:p>
            <a:r>
              <a:rPr lang="en-AU" sz="1200" b="1" dirty="0">
                <a:solidFill>
                  <a:srgbClr val="CC3366"/>
                </a:solidFill>
              </a:rPr>
              <a:t>Identified issues:</a:t>
            </a:r>
          </a:p>
          <a:p>
            <a:pPr marL="342900" indent="-342900">
              <a:buFont typeface="Arial" pitchFamily="34" charset="0"/>
              <a:buChar char="•"/>
            </a:pPr>
            <a:r>
              <a:rPr lang="en-AU" sz="1200" b="1" dirty="0"/>
              <a:t>Complex pain: </a:t>
            </a:r>
            <a:r>
              <a:rPr lang="en-AU" sz="1200" dirty="0"/>
              <a:t>main issue regarding rapid escalation of doses and changes from oral to intravenous along with adjuvant measures such as radiotherapy</a:t>
            </a:r>
          </a:p>
          <a:p>
            <a:pPr marL="342900" indent="-342900">
              <a:buFont typeface="Arial" pitchFamily="34" charset="0"/>
              <a:buChar char="•"/>
            </a:pPr>
            <a:r>
              <a:rPr lang="en-AU" sz="1200" b="1" dirty="0"/>
              <a:t>Anaemia/thrombocytopenia: </a:t>
            </a:r>
            <a:r>
              <a:rPr lang="en-AU" sz="1200" dirty="0"/>
              <a:t>supported by oncology services with blood products to help maintain his very active lifestyle as long as possible</a:t>
            </a:r>
          </a:p>
          <a:p>
            <a:pPr marL="342900" indent="-342900">
              <a:buFont typeface="Arial" pitchFamily="34" charset="0"/>
              <a:buChar char="•"/>
            </a:pPr>
            <a:r>
              <a:rPr lang="en-AU" sz="1200" b="1" dirty="0"/>
              <a:t>Family issues: </a:t>
            </a:r>
          </a:p>
          <a:p>
            <a:pPr marL="442913" indent="-82550">
              <a:buFontTx/>
              <a:buChar char="-"/>
            </a:pPr>
            <a:r>
              <a:rPr lang="en-AU" sz="1200" dirty="0"/>
              <a:t>Chris was the eldest son of a Sri-Lankan family and had a major role in family leadership and decision making this increasing loss required a great deal of support from the PC team</a:t>
            </a:r>
          </a:p>
          <a:p>
            <a:pPr marL="360363">
              <a:buFontTx/>
              <a:buChar char="-"/>
            </a:pPr>
            <a:r>
              <a:rPr lang="en-AU" sz="1200" dirty="0"/>
              <a:t> Supporting the whole family including sibling health issues (epilepsy)</a:t>
            </a:r>
          </a:p>
          <a:p>
            <a:pPr marL="342900" indent="-342900">
              <a:buFont typeface="Arial" pitchFamily="34" charset="0"/>
              <a:buChar char="•"/>
            </a:pPr>
            <a:r>
              <a:rPr lang="en-AU" sz="1200" b="1" dirty="0"/>
              <a:t>End of life decision making: </a:t>
            </a:r>
            <a:r>
              <a:rPr lang="en-AU" sz="1200" dirty="0"/>
              <a:t>Helping Chris make memories despite poor family communication about this issue</a:t>
            </a:r>
          </a:p>
          <a:p>
            <a:pPr marL="342900" indent="-342900">
              <a:buFont typeface="Arial" pitchFamily="34" charset="0"/>
              <a:buChar char="•"/>
            </a:pPr>
            <a:r>
              <a:rPr lang="en-AU" sz="1200" b="1" dirty="0"/>
              <a:t>Spiritual care: </a:t>
            </a:r>
            <a:r>
              <a:rPr lang="en-AU" sz="1200" dirty="0"/>
              <a:t>important issues for this family</a:t>
            </a:r>
          </a:p>
        </p:txBody>
      </p:sp>
      <p:sp>
        <p:nvSpPr>
          <p:cNvPr id="11" name="Title 6"/>
          <p:cNvSpPr>
            <a:spLocks noGrp="1"/>
          </p:cNvSpPr>
          <p:nvPr>
            <p:ph type="title"/>
          </p:nvPr>
        </p:nvSpPr>
        <p:spPr>
          <a:xfrm>
            <a:off x="539552" y="1412776"/>
            <a:ext cx="8062913" cy="648072"/>
          </a:xfrm>
        </p:spPr>
        <p:txBody>
          <a:bodyPr>
            <a:noAutofit/>
          </a:bodyPr>
          <a:lstStyle/>
          <a:p>
            <a:pPr algn="ctr"/>
            <a:r>
              <a:rPr lang="en-US" sz="3200" dirty="0">
                <a:solidFill>
                  <a:srgbClr val="CF1D5F"/>
                </a:solidFill>
              </a:rPr>
              <a:t>Case Study 3</a:t>
            </a:r>
            <a:endParaRPr lang="en-US" sz="2400" dirty="0">
              <a:solidFill>
                <a:srgbClr val="CF1D5F"/>
              </a:solidFill>
            </a:endParaRPr>
          </a:p>
        </p:txBody>
      </p:sp>
      <p:sp>
        <p:nvSpPr>
          <p:cNvPr id="2" name="Slide Number Placeholder 1"/>
          <p:cNvSpPr>
            <a:spLocks noGrp="1"/>
          </p:cNvSpPr>
          <p:nvPr>
            <p:ph type="sldNum" sz="quarter" idx="4"/>
          </p:nvPr>
        </p:nvSpPr>
        <p:spPr/>
        <p:txBody>
          <a:bodyPr/>
          <a:lstStyle/>
          <a:p>
            <a:fld id="{61C7FBA2-4D28-6B40-8226-0942366C7020}" type="slidenum">
              <a:rPr lang="en-US" smtClean="0"/>
              <a:t>25</a:t>
            </a:fld>
            <a:endParaRPr lang="en-US"/>
          </a:p>
        </p:txBody>
      </p:sp>
    </p:spTree>
    <p:extLst>
      <p:ext uri="{BB962C8B-B14F-4D97-AF65-F5344CB8AC3E}">
        <p14:creationId xmlns:p14="http://schemas.microsoft.com/office/powerpoint/2010/main" val="612406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539552" y="2348880"/>
            <a:ext cx="8045980" cy="3727483"/>
          </a:xfrm>
        </p:spPr>
        <p:txBody>
          <a:bodyPr>
            <a:noAutofit/>
          </a:bodyPr>
          <a:lstStyle/>
          <a:p>
            <a:r>
              <a:rPr lang="en-AU" sz="1200" b="1" dirty="0">
                <a:solidFill>
                  <a:srgbClr val="CC3366"/>
                </a:solidFill>
              </a:rPr>
              <a:t>PPC interventions that have been helpful:</a:t>
            </a:r>
          </a:p>
          <a:p>
            <a:pPr marL="342900" indent="-342900">
              <a:buFont typeface="Arial" pitchFamily="34" charset="0"/>
              <a:buChar char="•"/>
            </a:pPr>
            <a:r>
              <a:rPr lang="en-AU" sz="1200" dirty="0"/>
              <a:t>Provided complex and timely analgesia, drug changes and dose escalations at home and in hospital</a:t>
            </a:r>
          </a:p>
          <a:p>
            <a:pPr marL="342900" indent="-342900">
              <a:buFont typeface="Arial" pitchFamily="34" charset="0"/>
              <a:buChar char="•"/>
            </a:pPr>
            <a:r>
              <a:rPr lang="en-AU" sz="1200" dirty="0"/>
              <a:t>Maintain links with all other hospital teams and community services for optimal symptom and psychological support</a:t>
            </a:r>
          </a:p>
          <a:p>
            <a:pPr marL="342900" indent="-342900">
              <a:buFont typeface="Arial" pitchFamily="34" charset="0"/>
              <a:buChar char="•"/>
            </a:pPr>
            <a:r>
              <a:rPr lang="en-AU" sz="1200" dirty="0"/>
              <a:t>Weekly home visits allowed the development of trust and intensive support- balancing Chris’s right to know with traditional family roles and responsibilities as well as issues</a:t>
            </a:r>
          </a:p>
          <a:p>
            <a:pPr marL="342900" indent="-342900">
              <a:buFont typeface="Arial" pitchFamily="34" charset="0"/>
              <a:buChar char="•"/>
            </a:pPr>
            <a:r>
              <a:rPr lang="en-AU" sz="1200" dirty="0"/>
              <a:t>Discussion with spiritual providers in how to support this family- a major issue for them</a:t>
            </a:r>
          </a:p>
          <a:p>
            <a:pPr marL="342900" indent="-342900">
              <a:buFont typeface="Arial" pitchFamily="34" charset="0"/>
              <a:buChar char="•"/>
            </a:pPr>
            <a:r>
              <a:rPr lang="en-AU" sz="1200" dirty="0"/>
              <a:t>Provided family centred care which included liaison with clinicians to support siblings</a:t>
            </a:r>
          </a:p>
          <a:p>
            <a:pPr marL="342900" indent="-342900">
              <a:buFont typeface="Arial" pitchFamily="34" charset="0"/>
              <a:buChar char="•"/>
            </a:pPr>
            <a:r>
              <a:rPr lang="en-AU" sz="1200" dirty="0"/>
              <a:t>Provision of PPC support for management of rapidly escalating pain near the end of life (including after hours telephone support available for local health clinicians)</a:t>
            </a:r>
          </a:p>
          <a:p>
            <a:pPr marL="342900" indent="-342900">
              <a:buFont typeface="Arial" pitchFamily="34" charset="0"/>
              <a:buChar char="•"/>
            </a:pPr>
            <a:r>
              <a:rPr lang="en-AU" sz="1200" dirty="0"/>
              <a:t>Supported family goals around location for end of life</a:t>
            </a:r>
          </a:p>
          <a:p>
            <a:pPr marL="342900" indent="-342900">
              <a:buFont typeface="Arial" pitchFamily="34" charset="0"/>
              <a:buChar char="•"/>
            </a:pPr>
            <a:r>
              <a:rPr lang="en-AU" sz="1200" dirty="0"/>
              <a:t>Provided bereavement support</a:t>
            </a:r>
          </a:p>
        </p:txBody>
      </p:sp>
      <p:sp>
        <p:nvSpPr>
          <p:cNvPr id="11" name="Title 6"/>
          <p:cNvSpPr>
            <a:spLocks noGrp="1"/>
          </p:cNvSpPr>
          <p:nvPr>
            <p:ph type="title"/>
          </p:nvPr>
        </p:nvSpPr>
        <p:spPr>
          <a:xfrm>
            <a:off x="539552" y="1412776"/>
            <a:ext cx="8062913" cy="648072"/>
          </a:xfrm>
        </p:spPr>
        <p:txBody>
          <a:bodyPr>
            <a:noAutofit/>
          </a:bodyPr>
          <a:lstStyle/>
          <a:p>
            <a:pPr algn="ctr"/>
            <a:r>
              <a:rPr lang="en-US" sz="3200" dirty="0">
                <a:solidFill>
                  <a:srgbClr val="CF1D5F"/>
                </a:solidFill>
              </a:rPr>
              <a:t>Case Study 3 (continued)</a:t>
            </a:r>
            <a:endParaRPr lang="en-US" sz="2400" dirty="0">
              <a:solidFill>
                <a:srgbClr val="CF1D5F"/>
              </a:solidFill>
            </a:endParaRPr>
          </a:p>
        </p:txBody>
      </p:sp>
      <p:sp>
        <p:nvSpPr>
          <p:cNvPr id="2" name="Slide Number Placeholder 1"/>
          <p:cNvSpPr>
            <a:spLocks noGrp="1"/>
          </p:cNvSpPr>
          <p:nvPr>
            <p:ph type="sldNum" sz="quarter" idx="4"/>
          </p:nvPr>
        </p:nvSpPr>
        <p:spPr/>
        <p:txBody>
          <a:bodyPr/>
          <a:lstStyle/>
          <a:p>
            <a:fld id="{61C7FBA2-4D28-6B40-8226-0942366C7020}" type="slidenum">
              <a:rPr lang="en-US" smtClean="0"/>
              <a:t>26</a:t>
            </a:fld>
            <a:endParaRPr lang="en-US"/>
          </a:p>
        </p:txBody>
      </p:sp>
    </p:spTree>
    <p:extLst>
      <p:ext uri="{BB962C8B-B14F-4D97-AF65-F5344CB8AC3E}">
        <p14:creationId xmlns:p14="http://schemas.microsoft.com/office/powerpoint/2010/main" val="1696089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CP PPT Title Pa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76288"/>
          </a:xfrm>
          <a:prstGeom prst="rect">
            <a:avLst/>
          </a:prstGeom>
        </p:spPr>
      </p:pic>
      <p:sp>
        <p:nvSpPr>
          <p:cNvPr id="17" name="Title 5"/>
          <p:cNvSpPr txBox="1">
            <a:spLocks/>
          </p:cNvSpPr>
          <p:nvPr/>
        </p:nvSpPr>
        <p:spPr>
          <a:xfrm>
            <a:off x="578090" y="2420888"/>
            <a:ext cx="8053388" cy="1465263"/>
          </a:xfrm>
          <a:prstGeom prst="rect">
            <a:avLst/>
          </a:prstGeom>
        </p:spPr>
        <p:txBody>
          <a:bodyPr vert="horz" lIns="91440" tIns="45720" rIns="91440" bIns="45720" rtlCol="0" anchor="ctr">
            <a:normAutofit/>
          </a:bodyPr>
          <a:lstStyle>
            <a:lvl1pPr algn="l" defTabSz="914400" rtl="0" eaLnBrk="1" latinLnBrk="0" hangingPunct="1">
              <a:lnSpc>
                <a:spcPts val="5200"/>
              </a:lnSpc>
              <a:spcBef>
                <a:spcPct val="0"/>
              </a:spcBef>
              <a:buNone/>
              <a:defRPr lang="en-US" sz="5900" b="0" i="0" kern="1200">
                <a:solidFill>
                  <a:srgbClr val="1A3561"/>
                </a:solidFill>
                <a:latin typeface="Gill Sans"/>
                <a:ea typeface="+mj-ea"/>
                <a:cs typeface="Gill Sans"/>
              </a:defRPr>
            </a:lvl1pPr>
          </a:lstStyle>
          <a:p>
            <a:pPr algn="ctr"/>
            <a:r>
              <a:rPr lang="en-US" sz="5400" dirty="0">
                <a:solidFill>
                  <a:srgbClr val="CF1D5F"/>
                </a:solidFill>
              </a:rPr>
              <a:t>SUMMARY</a:t>
            </a:r>
          </a:p>
        </p:txBody>
      </p:sp>
      <p:sp>
        <p:nvSpPr>
          <p:cNvPr id="18" name="Text Placeholder 7"/>
          <p:cNvSpPr txBox="1">
            <a:spLocks/>
          </p:cNvSpPr>
          <p:nvPr/>
        </p:nvSpPr>
        <p:spPr>
          <a:xfrm>
            <a:off x="564226" y="3988585"/>
            <a:ext cx="8047962" cy="715764"/>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Clr>
                <a:schemeClr val="bg1"/>
              </a:buClr>
              <a:buSzTx/>
              <a:buFont typeface="Arial Unicode MS" pitchFamily="34" charset="-128"/>
              <a:buNone/>
              <a:defRPr sz="2600" b="0" i="0" kern="1200">
                <a:solidFill>
                  <a:srgbClr val="1A3561"/>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Char char="•"/>
              <a:defRPr sz="1800" kern="1200">
                <a:solidFill>
                  <a:schemeClr val="tx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tx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rgbClr val="CF1D5F"/>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rgbClr val="2CBDB7"/>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n-US" dirty="0"/>
          </a:p>
        </p:txBody>
      </p:sp>
      <p:sp>
        <p:nvSpPr>
          <p:cNvPr id="19" name="Text Placeholder 6"/>
          <p:cNvSpPr txBox="1">
            <a:spLocks/>
          </p:cNvSpPr>
          <p:nvPr/>
        </p:nvSpPr>
        <p:spPr>
          <a:xfrm>
            <a:off x="548788" y="4581128"/>
            <a:ext cx="8055660" cy="457200"/>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FontTx/>
              <a:buNone/>
              <a:defRPr sz="2000" b="0" i="0" kern="1200">
                <a:solidFill>
                  <a:srgbClr val="CF1D5F"/>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None/>
              <a:defRPr sz="1800" kern="1200">
                <a:solidFill>
                  <a:schemeClr val="bg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bg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chemeClr val="bg1"/>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chemeClr val="bg1"/>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882724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95536" y="2348880"/>
            <a:ext cx="8280920" cy="4104456"/>
          </a:xfrm>
        </p:spPr>
        <p:txBody>
          <a:bodyPr>
            <a:noAutofit/>
          </a:bodyPr>
          <a:lstStyle/>
          <a:p>
            <a:pPr marL="171450" indent="-171450">
              <a:buFont typeface="Arial" pitchFamily="34" charset="0"/>
              <a:buChar char="•"/>
            </a:pPr>
            <a:r>
              <a:rPr lang="en-AU" sz="1400" dirty="0"/>
              <a:t>All children who it is anticipated will die from an illness before adulthood should be considered for a referral to PPC</a:t>
            </a:r>
          </a:p>
          <a:p>
            <a:pPr marL="171450" indent="-171450">
              <a:buFont typeface="Arial" pitchFamily="34" charset="0"/>
              <a:buChar char="•"/>
            </a:pPr>
            <a:r>
              <a:rPr lang="en-AU" sz="1400" dirty="0"/>
              <a:t>When a disease prognosis is uncertain and active treatment is still being given in the hope of cure</a:t>
            </a:r>
          </a:p>
          <a:p>
            <a:pPr marL="171450" indent="-171450">
              <a:buFont typeface="Arial" pitchFamily="34" charset="0"/>
              <a:buChar char="•"/>
            </a:pPr>
            <a:r>
              <a:rPr lang="en-AU" sz="1400" dirty="0"/>
              <a:t>When a disease has become unresponsive to treatment or the child is deteriorating</a:t>
            </a:r>
          </a:p>
          <a:p>
            <a:pPr marL="171450" indent="-171450">
              <a:buFont typeface="Arial" pitchFamily="34" charset="0"/>
              <a:buChar char="•"/>
            </a:pPr>
            <a:r>
              <a:rPr lang="en-AU" sz="1400" dirty="0"/>
              <a:t>When death is imminent or unexpected and the family need guidance and support for siblings or end of life symptom management</a:t>
            </a:r>
          </a:p>
          <a:p>
            <a:endParaRPr lang="en-AU" sz="1400" i="1" dirty="0">
              <a:solidFill>
                <a:srgbClr val="CF1D5F"/>
              </a:solidFill>
            </a:endParaRPr>
          </a:p>
          <a:p>
            <a:r>
              <a:rPr lang="en-AU" sz="1400" i="1" dirty="0">
                <a:solidFill>
                  <a:srgbClr val="CF1D5F"/>
                </a:solidFill>
              </a:rPr>
              <a:t>All health professionals are encouraged to contact the paediatric palliative care service if they would like to discuss a patient who many benefit from palliative care services</a:t>
            </a:r>
          </a:p>
          <a:p>
            <a:pPr>
              <a:spcAft>
                <a:spcPts val="0"/>
              </a:spcAft>
            </a:pPr>
            <a:endParaRPr lang="en-AU" sz="1200" dirty="0"/>
          </a:p>
          <a:p>
            <a:pPr>
              <a:spcAft>
                <a:spcPts val="0"/>
              </a:spcAft>
            </a:pPr>
            <a:r>
              <a:rPr lang="en-AU" sz="1000" b="1" dirty="0">
                <a:solidFill>
                  <a:srgbClr val="CF1D5F"/>
                </a:solidFill>
              </a:rPr>
              <a:t>The Children’ Hospital at Westmead 		                          John Hunter Children’s Hospital, Newcastle </a:t>
            </a:r>
          </a:p>
          <a:p>
            <a:pPr>
              <a:spcAft>
                <a:spcPts val="0"/>
              </a:spcAft>
            </a:pPr>
            <a:r>
              <a:rPr lang="en-AU" sz="1000" dirty="0"/>
              <a:t>Phone: (02) 9845 0000				Phone: (02) 4921  3387</a:t>
            </a:r>
          </a:p>
          <a:p>
            <a:pPr>
              <a:spcAft>
                <a:spcPts val="0"/>
              </a:spcAft>
            </a:pPr>
            <a:r>
              <a:rPr lang="en-AU" sz="1000" dirty="0"/>
              <a:t>Email: </a:t>
            </a:r>
            <a:r>
              <a:rPr lang="en-AU" sz="1000" dirty="0">
                <a:solidFill>
                  <a:srgbClr val="0A36C2"/>
                </a:solidFill>
                <a:hlinkClick r:id="rId2"/>
              </a:rPr>
              <a:t>schn-chwppc@health.nsw.gov.au</a:t>
            </a:r>
            <a:r>
              <a:rPr lang="en-AU" sz="1000" dirty="0"/>
              <a:t>			Email: </a:t>
            </a:r>
            <a:r>
              <a:rPr lang="en-AU" sz="1000" u="sng" dirty="0">
                <a:solidFill>
                  <a:srgbClr val="0A36C2"/>
                </a:solidFill>
              </a:rPr>
              <a:t>HNELHD-PaedPallCare@hnehealth.nsw.gov.au</a:t>
            </a:r>
          </a:p>
          <a:p>
            <a:pPr>
              <a:spcAft>
                <a:spcPts val="0"/>
              </a:spcAft>
            </a:pPr>
            <a:r>
              <a:rPr lang="en-AU" sz="1000" dirty="0"/>
              <a:t>Business hours:8.30-5pm				Business hours:8.30-5pm</a:t>
            </a:r>
          </a:p>
          <a:p>
            <a:pPr>
              <a:spcAft>
                <a:spcPts val="0"/>
              </a:spcAft>
            </a:pPr>
            <a:endParaRPr lang="en-AU" sz="1000" dirty="0"/>
          </a:p>
          <a:p>
            <a:pPr>
              <a:spcAft>
                <a:spcPts val="0"/>
              </a:spcAft>
            </a:pPr>
            <a:r>
              <a:rPr lang="en-AU" sz="1000" b="1" dirty="0">
                <a:solidFill>
                  <a:srgbClr val="CF1D5F"/>
                </a:solidFill>
              </a:rPr>
              <a:t>Sydney Children’s Hospital, Randwick</a:t>
            </a:r>
          </a:p>
          <a:p>
            <a:pPr>
              <a:spcAft>
                <a:spcPts val="0"/>
              </a:spcAft>
            </a:pPr>
            <a:r>
              <a:rPr lang="en-AU" sz="1000" dirty="0"/>
              <a:t>Phone: (02) 9382 </a:t>
            </a:r>
            <a:r>
              <a:rPr lang="en-AU" sz="1000"/>
              <a:t>5429 Mobile: 0412 </a:t>
            </a:r>
            <a:r>
              <a:rPr lang="en-AU" sz="1000" dirty="0"/>
              <a:t>915 089</a:t>
            </a:r>
          </a:p>
          <a:p>
            <a:pPr>
              <a:spcAft>
                <a:spcPts val="0"/>
              </a:spcAft>
            </a:pPr>
            <a:r>
              <a:rPr lang="en-AU" sz="1000" dirty="0"/>
              <a:t>Email: </a:t>
            </a:r>
            <a:r>
              <a:rPr lang="en-AU" sz="1000" u="sng" dirty="0">
                <a:solidFill>
                  <a:srgbClr val="0A36C2"/>
                </a:solidFill>
              </a:rPr>
              <a:t>SCHN-cncpalliativecare@health.nsw.gov.au</a:t>
            </a:r>
          </a:p>
          <a:p>
            <a:pPr>
              <a:spcAft>
                <a:spcPts val="0"/>
              </a:spcAft>
            </a:pPr>
            <a:r>
              <a:rPr lang="en-AU" sz="1000" dirty="0"/>
              <a:t>Business hours:8.30-5pm</a:t>
            </a:r>
          </a:p>
        </p:txBody>
      </p:sp>
      <p:sp>
        <p:nvSpPr>
          <p:cNvPr id="11" name="Title 6"/>
          <p:cNvSpPr>
            <a:spLocks noGrp="1"/>
          </p:cNvSpPr>
          <p:nvPr>
            <p:ph type="title"/>
          </p:nvPr>
        </p:nvSpPr>
        <p:spPr>
          <a:xfrm>
            <a:off x="539552" y="1412776"/>
            <a:ext cx="8062913" cy="648072"/>
          </a:xfrm>
        </p:spPr>
        <p:txBody>
          <a:bodyPr>
            <a:noAutofit/>
          </a:bodyPr>
          <a:lstStyle/>
          <a:p>
            <a:pPr algn="ctr"/>
            <a:r>
              <a:rPr lang="en-US" sz="2400" dirty="0">
                <a:solidFill>
                  <a:srgbClr val="CF1D5F"/>
                </a:solidFill>
              </a:rPr>
              <a:t>When Should Palliative Care Be Available For Children With Life Limiting Illnesses And Their Families?</a:t>
            </a:r>
          </a:p>
        </p:txBody>
      </p:sp>
      <p:sp>
        <p:nvSpPr>
          <p:cNvPr id="2" name="Slide Number Placeholder 1"/>
          <p:cNvSpPr>
            <a:spLocks noGrp="1"/>
          </p:cNvSpPr>
          <p:nvPr>
            <p:ph type="sldNum" sz="quarter" idx="4"/>
          </p:nvPr>
        </p:nvSpPr>
        <p:spPr/>
        <p:txBody>
          <a:bodyPr/>
          <a:lstStyle/>
          <a:p>
            <a:fld id="{61C7FBA2-4D28-6B40-8226-0942366C7020}" type="slidenum">
              <a:rPr lang="en-US" smtClean="0"/>
              <a:t>28</a:t>
            </a:fld>
            <a:endParaRPr lang="en-US"/>
          </a:p>
        </p:txBody>
      </p:sp>
    </p:spTree>
    <p:extLst>
      <p:ext uri="{BB962C8B-B14F-4D97-AF65-F5344CB8AC3E}">
        <p14:creationId xmlns:p14="http://schemas.microsoft.com/office/powerpoint/2010/main" val="129576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4000" dirty="0">
                <a:solidFill>
                  <a:srgbClr val="CF1D5F"/>
                </a:solidFill>
              </a:rPr>
              <a:t>LEARNING OUTCOMES</a:t>
            </a:r>
          </a:p>
        </p:txBody>
      </p:sp>
      <p:sp>
        <p:nvSpPr>
          <p:cNvPr id="4" name="Content Placeholder 3"/>
          <p:cNvSpPr>
            <a:spLocks noGrp="1"/>
          </p:cNvSpPr>
          <p:nvPr>
            <p:ph sz="quarter" idx="10"/>
          </p:nvPr>
        </p:nvSpPr>
        <p:spPr/>
        <p:txBody>
          <a:bodyPr>
            <a:normAutofit fontScale="85000" lnSpcReduction="10000"/>
          </a:bodyPr>
          <a:lstStyle/>
          <a:p>
            <a:pPr algn="just"/>
            <a:r>
              <a:rPr lang="en-US" sz="2800" dirty="0"/>
              <a:t>On completion of this module, the health professional should be able to:</a:t>
            </a:r>
          </a:p>
          <a:p>
            <a:pPr marL="457200" indent="-457200" algn="just">
              <a:buFont typeface="Arial" pitchFamily="34" charset="0"/>
              <a:buChar char="•"/>
            </a:pPr>
            <a:r>
              <a:rPr lang="en-US" sz="2800" dirty="0"/>
              <a:t>Define PPC</a:t>
            </a:r>
          </a:p>
          <a:p>
            <a:pPr marL="457200" indent="-457200" algn="just">
              <a:buFont typeface="Arial" pitchFamily="34" charset="0"/>
              <a:buChar char="•"/>
            </a:pPr>
            <a:r>
              <a:rPr lang="en-US" sz="2800" dirty="0"/>
              <a:t>Define the principles of PPC</a:t>
            </a:r>
          </a:p>
          <a:p>
            <a:pPr marL="457200" indent="-457200" algn="just">
              <a:buFont typeface="Arial" pitchFamily="34" charset="0"/>
              <a:buChar char="•"/>
            </a:pPr>
            <a:r>
              <a:rPr lang="en-US" sz="2800" dirty="0"/>
              <a:t>Describe the role of the multidisciplinary PPC team</a:t>
            </a:r>
          </a:p>
          <a:p>
            <a:pPr marL="457200" indent="-457200" algn="just">
              <a:buFont typeface="Arial" pitchFamily="34" charset="0"/>
              <a:buChar char="•"/>
            </a:pPr>
            <a:r>
              <a:rPr lang="en-US" sz="2800" dirty="0"/>
              <a:t>Describe the differences between palliative care for adults, young people and children</a:t>
            </a:r>
          </a:p>
          <a:p>
            <a:pPr marL="457200" indent="-457200" algn="just">
              <a:buFont typeface="Arial" pitchFamily="34" charset="0"/>
              <a:buChar char="•"/>
            </a:pPr>
            <a:r>
              <a:rPr lang="en-US" sz="2800" dirty="0"/>
              <a:t>Describe the trajectories of PPC</a:t>
            </a:r>
          </a:p>
          <a:p>
            <a:pPr marL="457200" indent="-457200" algn="just">
              <a:buFont typeface="Arial" pitchFamily="34" charset="0"/>
              <a:buChar char="•"/>
            </a:pPr>
            <a:r>
              <a:rPr lang="en-US" sz="2800" dirty="0"/>
              <a:t>Discuss the meaning of prognosis in PPC</a:t>
            </a:r>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3</a:t>
            </a:fld>
            <a:endParaRPr lang="en-US"/>
          </a:p>
        </p:txBody>
      </p:sp>
    </p:spTree>
    <p:extLst>
      <p:ext uri="{BB962C8B-B14F-4D97-AF65-F5344CB8AC3E}">
        <p14:creationId xmlns:p14="http://schemas.microsoft.com/office/powerpoint/2010/main" val="327085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PCP PPT Title Pa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39" y="0"/>
            <a:ext cx="9144000" cy="6876288"/>
          </a:xfrm>
          <a:prstGeom prst="rect">
            <a:avLst/>
          </a:prstGeom>
        </p:spPr>
      </p:pic>
      <p:sp>
        <p:nvSpPr>
          <p:cNvPr id="17" name="Title 5"/>
          <p:cNvSpPr txBox="1">
            <a:spLocks/>
          </p:cNvSpPr>
          <p:nvPr/>
        </p:nvSpPr>
        <p:spPr>
          <a:xfrm>
            <a:off x="612625" y="2545394"/>
            <a:ext cx="8053388" cy="146526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ts val="5200"/>
              </a:lnSpc>
              <a:spcBef>
                <a:spcPct val="0"/>
              </a:spcBef>
              <a:buNone/>
              <a:defRPr lang="en-US" sz="5900" b="0" i="0" kern="1200">
                <a:solidFill>
                  <a:srgbClr val="1A3561"/>
                </a:solidFill>
                <a:latin typeface="Gill Sans"/>
                <a:ea typeface="+mj-ea"/>
                <a:cs typeface="Gill Sans"/>
              </a:defRPr>
            </a:lvl1pPr>
          </a:lstStyle>
          <a:p>
            <a:pPr algn="ctr"/>
            <a:r>
              <a:rPr lang="en-US" sz="5400" dirty="0">
                <a:solidFill>
                  <a:srgbClr val="CF1D5F"/>
                </a:solidFill>
              </a:rPr>
              <a:t>COMMON MYTHS ABOUT PAEDIATRIC PALLIATIVE CARE</a:t>
            </a:r>
          </a:p>
        </p:txBody>
      </p:sp>
      <p:sp>
        <p:nvSpPr>
          <p:cNvPr id="18" name="Text Placeholder 7"/>
          <p:cNvSpPr txBox="1">
            <a:spLocks/>
          </p:cNvSpPr>
          <p:nvPr/>
        </p:nvSpPr>
        <p:spPr>
          <a:xfrm>
            <a:off x="564226" y="3988585"/>
            <a:ext cx="8047962" cy="715764"/>
          </a:xfrm>
          <a:prstGeom prst="rect">
            <a:avLst/>
          </a:prstGeom>
        </p:spPr>
        <p:txBody>
          <a:bodyPr vert="horz" lIns="91440" tIns="45720" rIns="91440" bIns="45720" rtlCol="0">
            <a:normAutofit/>
          </a:bodyPr>
          <a:lstStyle>
            <a:lvl1pPr marL="0" indent="0" algn="l" defTabSz="914400" rtl="0" eaLnBrk="1" latinLnBrk="0" hangingPunct="1">
              <a:spcBef>
                <a:spcPts val="0"/>
              </a:spcBef>
              <a:spcAft>
                <a:spcPts val="600"/>
              </a:spcAft>
              <a:buClr>
                <a:schemeClr val="bg1"/>
              </a:buClr>
              <a:buSzTx/>
              <a:buFont typeface="Arial Unicode MS" pitchFamily="34" charset="-128"/>
              <a:buNone/>
              <a:defRPr sz="2600" b="0" i="0" kern="1200">
                <a:solidFill>
                  <a:srgbClr val="1A3561"/>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Char char="•"/>
              <a:defRPr sz="1800" kern="1200">
                <a:solidFill>
                  <a:schemeClr val="tx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tx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rgbClr val="CF1D5F"/>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rgbClr val="2CBDB7"/>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n-US" dirty="0"/>
          </a:p>
        </p:txBody>
      </p:sp>
      <p:sp>
        <p:nvSpPr>
          <p:cNvPr id="19" name="Text Placeholder 6"/>
          <p:cNvSpPr txBox="1">
            <a:spLocks/>
          </p:cNvSpPr>
          <p:nvPr/>
        </p:nvSpPr>
        <p:spPr>
          <a:xfrm>
            <a:off x="548788" y="4581128"/>
            <a:ext cx="8055660" cy="457200"/>
          </a:xfrm>
          <a:prstGeom prst="rect">
            <a:avLst/>
          </a:prstGeom>
          <a:ln>
            <a:noFill/>
          </a:ln>
        </p:spPr>
        <p:txBody>
          <a:bodyPr vert="horz" lIns="91440" tIns="45720" rIns="91440" bIns="45720" rtlCol="0">
            <a:normAutofit/>
          </a:bodyPr>
          <a:lstStyle>
            <a:lvl1pPr marL="0" indent="0" algn="l" defTabSz="914400" rtl="0" eaLnBrk="1" latinLnBrk="0" hangingPunct="1">
              <a:spcBef>
                <a:spcPts val="0"/>
              </a:spcBef>
              <a:spcAft>
                <a:spcPts val="600"/>
              </a:spcAft>
              <a:buFontTx/>
              <a:buNone/>
              <a:defRPr sz="2000" b="0" i="0" kern="1200">
                <a:solidFill>
                  <a:srgbClr val="CF1D5F"/>
                </a:solidFill>
                <a:latin typeface="Gill Sans Light"/>
                <a:ea typeface="+mn-ea"/>
                <a:cs typeface="Gill Sans Light"/>
              </a:defRPr>
            </a:lvl1pPr>
            <a:lvl2pPr marL="180000" indent="-180000" algn="l" defTabSz="914400" rtl="0" eaLnBrk="1" latinLnBrk="0" hangingPunct="1">
              <a:spcBef>
                <a:spcPts val="0"/>
              </a:spcBef>
              <a:spcAft>
                <a:spcPts val="600"/>
              </a:spcAft>
              <a:buClr>
                <a:srgbClr val="1A3561"/>
              </a:buClr>
              <a:buFont typeface="Arial"/>
              <a:buNone/>
              <a:defRPr sz="1800" kern="1200">
                <a:solidFill>
                  <a:schemeClr val="bg1"/>
                </a:solidFill>
                <a:latin typeface="Gill Sans Light"/>
                <a:ea typeface="+mn-ea"/>
                <a:cs typeface="Gill Sans Light"/>
              </a:defRPr>
            </a:lvl2pPr>
            <a:lvl3pPr marL="360000" indent="-180000" algn="l" defTabSz="914400" rtl="0" eaLnBrk="1" latinLnBrk="0" hangingPunct="1">
              <a:spcBef>
                <a:spcPts val="0"/>
              </a:spcBef>
              <a:spcAft>
                <a:spcPts val="600"/>
              </a:spcAft>
              <a:buClr>
                <a:srgbClr val="CF1D5F"/>
              </a:buClr>
              <a:buFont typeface="Arial" pitchFamily="34" charset="0"/>
              <a:buChar char="•"/>
              <a:defRPr sz="1800" b="0" i="0" kern="1200" baseline="0">
                <a:solidFill>
                  <a:schemeClr val="bg1"/>
                </a:solidFill>
                <a:latin typeface="Gill Sans Light"/>
                <a:ea typeface="+mn-ea"/>
                <a:cs typeface="Gill Sans Light"/>
              </a:defRPr>
            </a:lvl3pPr>
            <a:lvl4pPr marL="0" indent="0" algn="l" defTabSz="914400" rtl="0" eaLnBrk="1" latinLnBrk="0" hangingPunct="1">
              <a:spcBef>
                <a:spcPts val="0"/>
              </a:spcBef>
              <a:spcAft>
                <a:spcPts val="600"/>
              </a:spcAft>
              <a:buFontTx/>
              <a:buNone/>
              <a:defRPr sz="1800" b="0" i="0" kern="1200">
                <a:solidFill>
                  <a:schemeClr val="bg1"/>
                </a:solidFill>
                <a:latin typeface="Gill Sans"/>
                <a:ea typeface="+mn-ea"/>
                <a:cs typeface="Gill Sans Light"/>
              </a:defRPr>
            </a:lvl4pPr>
            <a:lvl5pPr marL="0" indent="0" algn="l" defTabSz="914400" rtl="0" eaLnBrk="1" latinLnBrk="0" hangingPunct="1">
              <a:spcBef>
                <a:spcPts val="0"/>
              </a:spcBef>
              <a:spcAft>
                <a:spcPts val="600"/>
              </a:spcAft>
              <a:buFontTx/>
              <a:buNone/>
              <a:defRPr sz="1800" b="0" i="0" kern="1200">
                <a:solidFill>
                  <a:schemeClr val="bg1"/>
                </a:solidFill>
                <a:latin typeface="Gill Sans Light"/>
                <a:ea typeface="+mn-ea"/>
                <a:cs typeface="Gill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sp>
        <p:nvSpPr>
          <p:cNvPr id="2" name="AutoShape 2" descr="https://encrypted-tbn3.gstatic.com/images?q=tbn:ANd9GcR2qlzQa3b6ehE2F5RHJT9dFr2lKmAjqsA3f2ETHeYBP_bB3WJv"/>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4" name="AutoShape 4" descr="https://encrypted-tbn3.gstatic.com/images?q=tbn:ANd9GcR2qlzQa3b6ehE2F5RHJT9dFr2lKmAjqsA3f2ETHeYBP_bB3WJv"/>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5" name="AutoShape 6" descr="https://encrypted-tbn3.gstatic.com/images?q=tbn:ANd9GcR2qlzQa3b6ehE2F5RHJT9dFr2lKmAjqsA3f2ETHeYBP_bB3WJv"/>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8" name="AutoShape 8" descr="https://encrypted-tbn3.gstatic.com/images?q=tbn:ANd9GcR2qlzQa3b6ehE2F5RHJT9dFr2lKmAjqsA3f2ETHeYBP_bB3WJv"/>
          <p:cNvSpPr>
            <a:spLocks noChangeAspect="1" noChangeArrowheads="1"/>
          </p:cNvSpPr>
          <p:nvPr/>
        </p:nvSpPr>
        <p:spPr bwMode="auto">
          <a:xfrm>
            <a:off x="457200"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404623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340768"/>
            <a:ext cx="8062913" cy="648072"/>
          </a:xfrm>
        </p:spPr>
        <p:txBody>
          <a:bodyPr>
            <a:normAutofit fontScale="90000"/>
          </a:bodyPr>
          <a:lstStyle/>
          <a:p>
            <a:r>
              <a:rPr lang="en-US" sz="3600" dirty="0">
                <a:solidFill>
                  <a:srgbClr val="CF1D5F"/>
                </a:solidFill>
              </a:rPr>
              <a:t>Myth 1: Children must be at end of life to receive palliative care</a:t>
            </a:r>
          </a:p>
        </p:txBody>
      </p:sp>
      <p:sp>
        <p:nvSpPr>
          <p:cNvPr id="4" name="Content Placeholder 3"/>
          <p:cNvSpPr>
            <a:spLocks noGrp="1"/>
          </p:cNvSpPr>
          <p:nvPr>
            <p:ph sz="quarter" idx="10"/>
          </p:nvPr>
        </p:nvSpPr>
        <p:spPr/>
        <p:txBody>
          <a:bodyPr>
            <a:normAutofit/>
          </a:bodyPr>
          <a:lstStyle/>
          <a:p>
            <a:pPr algn="just"/>
            <a:r>
              <a:rPr lang="en-US" sz="2800" dirty="0"/>
              <a:t>PPC is for children with a potentially life limiting illness. It does include end of life care, however it is best commenced at the time of diagnosis to establish a therapeutic relationship and </a:t>
            </a:r>
            <a:r>
              <a:rPr lang="en-US" sz="2800" dirty="0" err="1"/>
              <a:t>maximise</a:t>
            </a:r>
            <a:r>
              <a:rPr lang="en-US" sz="2800" dirty="0"/>
              <a:t> quality of life by providing support throughout the illness. </a:t>
            </a:r>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5</a:t>
            </a:fld>
            <a:endParaRPr lang="en-US"/>
          </a:p>
        </p:txBody>
      </p:sp>
    </p:spTree>
    <p:extLst>
      <p:ext uri="{BB962C8B-B14F-4D97-AF65-F5344CB8AC3E}">
        <p14:creationId xmlns:p14="http://schemas.microsoft.com/office/powerpoint/2010/main" val="1131334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solidFill>
                  <a:srgbClr val="CF1D5F"/>
                </a:solidFill>
              </a:rPr>
              <a:t>Myth 2: Palliative care is only for children that are diagnosed with cancer</a:t>
            </a:r>
          </a:p>
        </p:txBody>
      </p:sp>
      <p:sp>
        <p:nvSpPr>
          <p:cNvPr id="8" name="Content Placeholder 7"/>
          <p:cNvSpPr>
            <a:spLocks noGrp="1"/>
          </p:cNvSpPr>
          <p:nvPr>
            <p:ph sz="quarter" idx="12"/>
          </p:nvPr>
        </p:nvSpPr>
        <p:spPr>
          <a:xfrm>
            <a:off x="4932040" y="2564904"/>
            <a:ext cx="3670300" cy="3597276"/>
          </a:xfrm>
        </p:spPr>
        <p:txBody>
          <a:bodyPr/>
          <a:lstStyle/>
          <a:p>
            <a:pPr algn="just"/>
            <a:r>
              <a:rPr lang="en-US" dirty="0"/>
              <a:t>There are many different diagnostic groups who could benefit from a PPC referral:</a:t>
            </a:r>
          </a:p>
          <a:p>
            <a:pPr lvl="1" algn="just"/>
            <a:r>
              <a:rPr lang="en-US" dirty="0"/>
              <a:t>Currently approximately 40-50% of </a:t>
            </a:r>
            <a:r>
              <a:rPr lang="en-US" dirty="0" err="1"/>
              <a:t>paediatric</a:t>
            </a:r>
            <a:r>
              <a:rPr lang="en-US" dirty="0"/>
              <a:t> palliative care patients have malignancies</a:t>
            </a:r>
          </a:p>
          <a:p>
            <a:pPr lvl="1" algn="just"/>
            <a:r>
              <a:rPr lang="en-US" dirty="0"/>
              <a:t>The other 50-60% have non-malignant diagnoses</a:t>
            </a:r>
          </a:p>
        </p:txBody>
      </p:sp>
      <p:graphicFrame>
        <p:nvGraphicFramePr>
          <p:cNvPr id="12" name="Chart Placeholder 11"/>
          <p:cNvGraphicFramePr>
            <a:graphicFrameLocks noGrp="1"/>
          </p:cNvGraphicFramePr>
          <p:nvPr>
            <p:ph type="chart" sz="quarter" idx="13"/>
            <p:extLst>
              <p:ext uri="{D42A27DB-BD31-4B8C-83A1-F6EECF244321}">
                <p14:modId xmlns:p14="http://schemas.microsoft.com/office/powerpoint/2010/main" val="2259618635"/>
              </p:ext>
            </p:extLst>
          </p:nvPr>
        </p:nvGraphicFramePr>
        <p:xfrm>
          <a:off x="539750" y="2497138"/>
          <a:ext cx="3887788" cy="35972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801081177"/>
              </p:ext>
            </p:extLst>
          </p:nvPr>
        </p:nvGraphicFramePr>
        <p:xfrm>
          <a:off x="539552" y="2492896"/>
          <a:ext cx="3904352"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4"/>
          </p:nvPr>
        </p:nvSpPr>
        <p:spPr/>
        <p:txBody>
          <a:bodyPr/>
          <a:lstStyle/>
          <a:p>
            <a:fld id="{61C7FBA2-4D28-6B40-8226-0942366C7020}" type="slidenum">
              <a:rPr lang="en-US" smtClean="0"/>
              <a:t>6</a:t>
            </a:fld>
            <a:endParaRPr lang="en-US"/>
          </a:p>
        </p:txBody>
      </p:sp>
    </p:spTree>
    <p:extLst>
      <p:ext uri="{BB962C8B-B14F-4D97-AF65-F5344CB8AC3E}">
        <p14:creationId xmlns:p14="http://schemas.microsoft.com/office/powerpoint/2010/main" val="207432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340768"/>
            <a:ext cx="8062913" cy="648072"/>
          </a:xfrm>
        </p:spPr>
        <p:txBody>
          <a:bodyPr>
            <a:normAutofit fontScale="90000"/>
          </a:bodyPr>
          <a:lstStyle/>
          <a:p>
            <a:r>
              <a:rPr lang="en-US" sz="3600" dirty="0">
                <a:solidFill>
                  <a:srgbClr val="CF1D5F"/>
                </a:solidFill>
              </a:rPr>
              <a:t>Myth 3: PPC cannot be provided alongside active curative interventions</a:t>
            </a:r>
          </a:p>
        </p:txBody>
      </p:sp>
      <p:sp>
        <p:nvSpPr>
          <p:cNvPr id="4" name="Content Placeholder 3"/>
          <p:cNvSpPr>
            <a:spLocks noGrp="1"/>
          </p:cNvSpPr>
          <p:nvPr>
            <p:ph sz="quarter" idx="10"/>
          </p:nvPr>
        </p:nvSpPr>
        <p:spPr>
          <a:xfrm>
            <a:off x="539552" y="2492896"/>
            <a:ext cx="8045980" cy="3561763"/>
          </a:xfrm>
        </p:spPr>
        <p:txBody>
          <a:bodyPr>
            <a:normAutofit fontScale="92500" lnSpcReduction="20000"/>
          </a:bodyPr>
          <a:lstStyle/>
          <a:p>
            <a:pPr marL="457200" indent="-457200" algn="just">
              <a:buFont typeface="Arial" pitchFamily="34" charset="0"/>
              <a:buChar char="•"/>
            </a:pPr>
            <a:r>
              <a:rPr lang="en-US" sz="2800" dirty="0"/>
              <a:t>PPC can be offered throughout a child’s illness, even if the intent of care remains cure focused or life prolonging. This can help families to maintain hope whilst receiving support from palliative care services. It ensures adequate planning has occurred if treatment is unsuccessful</a:t>
            </a:r>
          </a:p>
          <a:p>
            <a:pPr marL="457200" indent="-457200" algn="just">
              <a:buFont typeface="Arial" pitchFamily="34" charset="0"/>
              <a:buChar char="•"/>
            </a:pPr>
            <a:r>
              <a:rPr lang="en-US" sz="2800" dirty="0"/>
              <a:t>PPC transitions children to adult services on reaching 18, or discharges them from palliative care if their treatment is successful (e.g. Bone Marrow Transplant or Cardiac Transplant)</a:t>
            </a:r>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7</a:t>
            </a:fld>
            <a:endParaRPr lang="en-US"/>
          </a:p>
        </p:txBody>
      </p:sp>
    </p:spTree>
    <p:extLst>
      <p:ext uri="{BB962C8B-B14F-4D97-AF65-F5344CB8AC3E}">
        <p14:creationId xmlns:p14="http://schemas.microsoft.com/office/powerpoint/2010/main" val="241652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340768"/>
            <a:ext cx="8062913" cy="648072"/>
          </a:xfrm>
        </p:spPr>
        <p:txBody>
          <a:bodyPr>
            <a:normAutofit fontScale="90000"/>
          </a:bodyPr>
          <a:lstStyle/>
          <a:p>
            <a:r>
              <a:rPr lang="en-US" sz="3600" dirty="0">
                <a:solidFill>
                  <a:srgbClr val="CF1D5F"/>
                </a:solidFill>
              </a:rPr>
              <a:t>Myth 4: A child will die sooner if they are referred to PPC as all hope is lost</a:t>
            </a:r>
          </a:p>
        </p:txBody>
      </p:sp>
      <p:sp>
        <p:nvSpPr>
          <p:cNvPr id="4" name="Content Placeholder 3"/>
          <p:cNvSpPr>
            <a:spLocks noGrp="1"/>
          </p:cNvSpPr>
          <p:nvPr>
            <p:ph sz="quarter" idx="10"/>
          </p:nvPr>
        </p:nvSpPr>
        <p:spPr>
          <a:xfrm>
            <a:off x="539552" y="2492896"/>
            <a:ext cx="8045980" cy="3561763"/>
          </a:xfrm>
        </p:spPr>
        <p:txBody>
          <a:bodyPr>
            <a:normAutofit/>
          </a:bodyPr>
          <a:lstStyle/>
          <a:p>
            <a:pPr marL="457200" indent="-457200" algn="just">
              <a:buFont typeface="Arial" pitchFamily="34" charset="0"/>
              <a:buChar char="•"/>
            </a:pPr>
            <a:r>
              <a:rPr lang="en-US" sz="2800" dirty="0"/>
              <a:t>Palliative care aims to improve quality of life by assessing and managing common issues such as sleep disturbance, pain and fatigue. These interventions can improve the tolerance to disease processes and treatments</a:t>
            </a:r>
          </a:p>
          <a:p>
            <a:pPr marL="457200" indent="-457200" algn="just">
              <a:buFont typeface="Arial" pitchFamily="34" charset="0"/>
              <a:buChar char="•"/>
            </a:pPr>
            <a:r>
              <a:rPr lang="en-US" sz="2800" dirty="0"/>
              <a:t>Palliative care and hope are not mutually exclusive</a:t>
            </a:r>
          </a:p>
        </p:txBody>
      </p:sp>
      <p:sp>
        <p:nvSpPr>
          <p:cNvPr id="2" name="TextBox 1"/>
          <p:cNvSpPr txBox="1"/>
          <p:nvPr/>
        </p:nvSpPr>
        <p:spPr>
          <a:xfrm>
            <a:off x="2989385" y="625231"/>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p:txBody>
          <a:bodyPr/>
          <a:lstStyle/>
          <a:p>
            <a:fld id="{61C7FBA2-4D28-6B40-8226-0942366C7020}" type="slidenum">
              <a:rPr lang="en-US" smtClean="0"/>
              <a:t>8</a:t>
            </a:fld>
            <a:endParaRPr lang="en-US"/>
          </a:p>
        </p:txBody>
      </p:sp>
    </p:spTree>
    <p:extLst>
      <p:ext uri="{BB962C8B-B14F-4D97-AF65-F5344CB8AC3E}">
        <p14:creationId xmlns:p14="http://schemas.microsoft.com/office/powerpoint/2010/main" val="3243995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a:xfrm>
            <a:off x="4932040" y="2348880"/>
            <a:ext cx="3670300" cy="364282"/>
          </a:xfrm>
        </p:spPr>
        <p:txBody>
          <a:bodyPr>
            <a:normAutofit fontScale="85000" lnSpcReduction="10000"/>
          </a:bodyPr>
          <a:lstStyle/>
          <a:p>
            <a:r>
              <a:rPr lang="en-US" dirty="0"/>
              <a:t>   Palliative care is an extra layer of care</a:t>
            </a:r>
            <a:endParaRPr lang="en-AU" dirty="0"/>
          </a:p>
        </p:txBody>
      </p:sp>
      <p:sp>
        <p:nvSpPr>
          <p:cNvPr id="7" name="Title 6"/>
          <p:cNvSpPr>
            <a:spLocks noGrp="1"/>
          </p:cNvSpPr>
          <p:nvPr>
            <p:ph type="title"/>
          </p:nvPr>
        </p:nvSpPr>
        <p:spPr>
          <a:xfrm>
            <a:off x="539552" y="1412776"/>
            <a:ext cx="8062913" cy="648072"/>
          </a:xfrm>
        </p:spPr>
        <p:txBody>
          <a:bodyPr>
            <a:normAutofit fontScale="90000"/>
          </a:bodyPr>
          <a:lstStyle/>
          <a:p>
            <a:r>
              <a:rPr lang="en-US" dirty="0">
                <a:solidFill>
                  <a:srgbClr val="CF1D5F"/>
                </a:solidFill>
              </a:rPr>
              <a:t>Myth 5: PPC becomes the primary treating team of the child and family</a:t>
            </a:r>
          </a:p>
        </p:txBody>
      </p:sp>
      <p:sp>
        <p:nvSpPr>
          <p:cNvPr id="8" name="Content Placeholder 7"/>
          <p:cNvSpPr>
            <a:spLocks noGrp="1"/>
          </p:cNvSpPr>
          <p:nvPr>
            <p:ph sz="quarter" idx="12"/>
          </p:nvPr>
        </p:nvSpPr>
        <p:spPr>
          <a:xfrm>
            <a:off x="611560" y="2492896"/>
            <a:ext cx="3744416" cy="3960440"/>
          </a:xfrm>
        </p:spPr>
        <p:txBody>
          <a:bodyPr>
            <a:noAutofit/>
          </a:bodyPr>
          <a:lstStyle/>
          <a:p>
            <a:r>
              <a:rPr lang="en-US" sz="2400" dirty="0"/>
              <a:t>PPC teams do not take over the role of the primary treating team. </a:t>
            </a:r>
          </a:p>
          <a:p>
            <a:r>
              <a:rPr lang="en-US" sz="2400" dirty="0"/>
              <a:t>We work collaboratively with health services across the community and hospital settings. PPC supports families to stay connected to their primary teams. </a:t>
            </a:r>
          </a:p>
        </p:txBody>
      </p:sp>
      <p:graphicFrame>
        <p:nvGraphicFramePr>
          <p:cNvPr id="12" name="Chart Placeholder 11"/>
          <p:cNvGraphicFramePr>
            <a:graphicFrameLocks noGrp="1"/>
          </p:cNvGraphicFramePr>
          <p:nvPr>
            <p:ph sz="quarter" idx="13"/>
            <p:extLst>
              <p:ext uri="{D42A27DB-BD31-4B8C-83A1-F6EECF244321}">
                <p14:modId xmlns:p14="http://schemas.microsoft.com/office/powerpoint/2010/main" val="3146780296"/>
              </p:ext>
            </p:extLst>
          </p:nvPr>
        </p:nvGraphicFramePr>
        <p:xfrm>
          <a:off x="5292080" y="2780928"/>
          <a:ext cx="2879997" cy="3311525"/>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4"/>
          </p:nvPr>
        </p:nvSpPr>
        <p:spPr/>
        <p:txBody>
          <a:bodyPr/>
          <a:lstStyle/>
          <a:p>
            <a:fld id="{61C7FBA2-4D28-6B40-8226-0942366C7020}" type="slidenum">
              <a:rPr lang="en-US" smtClean="0"/>
              <a:t>9</a:t>
            </a:fld>
            <a:endParaRPr lang="en-US"/>
          </a:p>
        </p:txBody>
      </p:sp>
    </p:spTree>
    <p:extLst>
      <p:ext uri="{BB962C8B-B14F-4D97-AF65-F5344CB8AC3E}">
        <p14:creationId xmlns:p14="http://schemas.microsoft.com/office/powerpoint/2010/main" val="4141527319"/>
      </p:ext>
    </p:extLst>
  </p:cSld>
  <p:clrMapOvr>
    <a:masterClrMapping/>
  </p:clrMapOvr>
</p:sld>
</file>

<file path=ppt/theme/theme1.xml><?xml version="1.0" encoding="utf-8"?>
<a:theme xmlns:a="http://schemas.openxmlformats.org/drawingml/2006/main" name="NSWPPCP PowerPoint template-blue">
  <a:themeElements>
    <a:clrScheme name="Custom 12">
      <a:dk1>
        <a:sysClr val="windowText" lastClr="000000"/>
      </a:dk1>
      <a:lt1>
        <a:sysClr val="window" lastClr="FFFFFF"/>
      </a:lt1>
      <a:dk2>
        <a:srgbClr val="1A3561"/>
      </a:dk2>
      <a:lt2>
        <a:srgbClr val="EEECE1"/>
      </a:lt2>
      <a:accent1>
        <a:srgbClr val="003264"/>
      </a:accent1>
      <a:accent2>
        <a:srgbClr val="DC406E"/>
      </a:accent2>
      <a:accent3>
        <a:srgbClr val="2CBDB7"/>
      </a:accent3>
      <a:accent4>
        <a:srgbClr val="DB3A38"/>
      </a:accent4>
      <a:accent5>
        <a:srgbClr val="0093CB"/>
      </a:accent5>
      <a:accent6>
        <a:srgbClr val="6E6E89"/>
      </a:accent6>
      <a:hlink>
        <a:srgbClr val="0000FF"/>
      </a:hlink>
      <a:folHlink>
        <a:srgbClr val="800080"/>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NSWPPCP PowerPoint template-blue</Template>
  <TotalTime>961</TotalTime>
  <Words>2226</Words>
  <Application>Microsoft Office PowerPoint</Application>
  <PresentationFormat>On-screen Show (4:3)</PresentationFormat>
  <Paragraphs>206</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Arial Unicode MS</vt:lpstr>
      <vt:lpstr>Calibri</vt:lpstr>
      <vt:lpstr>Gill Sans</vt:lpstr>
      <vt:lpstr>Gill Sans Light</vt:lpstr>
      <vt:lpstr>Gill Sans MT</vt:lpstr>
      <vt:lpstr>NSWPPCP PowerPoint template-blue</vt:lpstr>
      <vt:lpstr>PowerPoint Presentation</vt:lpstr>
      <vt:lpstr>INTRODUCTION</vt:lpstr>
      <vt:lpstr>LEARNING OUTCOMES</vt:lpstr>
      <vt:lpstr>PowerPoint Presentation</vt:lpstr>
      <vt:lpstr>Myth 1: Children must be at end of life to receive palliative care</vt:lpstr>
      <vt:lpstr>Myth 2: Palliative care is only for children that are diagnosed with cancer</vt:lpstr>
      <vt:lpstr>Myth 3: PPC cannot be provided alongside active curative interventions</vt:lpstr>
      <vt:lpstr>Myth 4: A child will die sooner if they are referred to PPC as all hope is lost</vt:lpstr>
      <vt:lpstr>Myth 5: PPC becomes the primary treating team of the child and family</vt:lpstr>
      <vt:lpstr>PowerPoint Presentation</vt:lpstr>
      <vt:lpstr>Definition  (ACT/RCPCH, 1997/2003)</vt:lpstr>
      <vt:lpstr>Principles of PPC</vt:lpstr>
      <vt:lpstr>The PPC Multidisciplinary Team (MDT)</vt:lpstr>
      <vt:lpstr>The Role of the PPC MDT</vt:lpstr>
      <vt:lpstr>How The PPC MDT Provide Care:</vt:lpstr>
      <vt:lpstr>How PPC Differs From Adult Palliative Care (Hill &amp; Coyne, 2011)</vt:lpstr>
      <vt:lpstr>How PPC Differs From Adult Palliative Care (Continued)</vt:lpstr>
      <vt:lpstr>PPC Diagnostic Groups (www.caresearch.com.au/caresearch/tabid/602/Default.aspx)</vt:lpstr>
      <vt:lpstr>Understanding Prognosis</vt:lpstr>
      <vt:lpstr>Considerations Of Adolescents In PPC</vt:lpstr>
      <vt:lpstr>Relationship Between PPC And Treatments Aimed At Cure Or Prolonging Life (www.togetherforshortlives.org.uk/assets/0000/4121/TfSL_A_Core_Care_Pathway__ONLINE_.pdf) </vt:lpstr>
      <vt:lpstr>PowerPoint Presentation</vt:lpstr>
      <vt:lpstr>Case Study 1</vt:lpstr>
      <vt:lpstr>Case Study 2</vt:lpstr>
      <vt:lpstr>Case Study 3</vt:lpstr>
      <vt:lpstr>Case Study 3 (continued)</vt:lpstr>
      <vt:lpstr>PowerPoint Presentation</vt:lpstr>
      <vt:lpstr>When Should Palliative Care Be Available For Children With Life Limiting Illnesses And Their Families?</vt:lpstr>
    </vt:vector>
  </TitlesOfParts>
  <Company>CHW</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Shepherd</dc:creator>
  <cp:lastModifiedBy>Grace Daw</cp:lastModifiedBy>
  <cp:revision>45</cp:revision>
  <dcterms:created xsi:type="dcterms:W3CDTF">2014-07-14T03:35:05Z</dcterms:created>
  <dcterms:modified xsi:type="dcterms:W3CDTF">2019-03-21T03:58:29Z</dcterms:modified>
</cp:coreProperties>
</file>